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aleway"/>
      <p:regular r:id="rId58"/>
      <p:bold r:id="rId59"/>
      <p:italic r:id="rId60"/>
      <p:boldItalic r:id="rId61"/>
    </p:embeddedFon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regular.fntdata"/><Relationship Id="rId61" Type="http://schemas.openxmlformats.org/officeDocument/2006/relationships/font" Target="fonts/Raleway-boldItalic.fntdata"/><Relationship Id="rId20" Type="http://schemas.openxmlformats.org/officeDocument/2006/relationships/slide" Target="slides/slide15.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aleway-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bold.fntdata"/><Relationship Id="rId14" Type="http://schemas.openxmlformats.org/officeDocument/2006/relationships/slide" Target="slides/slide9.xml"/><Relationship Id="rId58" Type="http://schemas.openxmlformats.org/officeDocument/2006/relationships/font" Target="fonts/Ralew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6777d5e5e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6777d5e5e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6777d5e5e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6777d5e5e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7544e1ee6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7544e1ee6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7544e1ee6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7544e1ee6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6777d5e5e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76777d5e5e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6777d5e5e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6777d5e5e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6777d5e5e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76777d5e5e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6777d5e5e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6777d5e5e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76777d5e5e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76777d5e5e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6777d5e5e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76777d5e5e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6777d5e5e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6777d5e5e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6777d5e5e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6777d5e5e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7544e1e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7544e1e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7544e1e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77544e1e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7544e1e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77544e1e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7544e1ee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77544e1ee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7544e1ee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7544e1ee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7544e1ee6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77544e1ee6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7544e1ee6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77544e1ee6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7544e1ee6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77544e1ee6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77544e1ee6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77544e1ee6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6777d5e5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6777d5e5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77544e1ee6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77544e1ee6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6777d5e5e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76777d5e5e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6777d5e5e_0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76777d5e5e_0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6777d5e5e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6777d5e5e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6777d5e5e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76777d5e5e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6777d5e5e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76777d5e5e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76777d5e5e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76777d5e5e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77544e1ee6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77544e1ee6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7544e1ee6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77544e1ee6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77544e1ee6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77544e1ee6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6777d5e5e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6777d5e5e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77544e1ee6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77544e1ee6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77544e1ee6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77544e1ee6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77544e1ee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77544e1ee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77544e1ee6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77544e1ee6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77544e1ee6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77544e1ee6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7544e1ee6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77544e1ee6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77544e1ee6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77544e1ee6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6777d5e5e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6777d5e5e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6777d5e5e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76777d5e5e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76777d5e5e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76777d5e5e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6777d5e5e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6777d5e5e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76777d5e5e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76777d5e5e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6777d5e5e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76777d5e5e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76777d5e5e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76777d5e5e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76777d5e5e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76777d5e5e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76777d5e5e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76777d5e5e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6777d5e5e_0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76777d5e5e_0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6777d5e5e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76777d5e5e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4.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Final presentation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By Callum Hurd and Ralph Davies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781625" y="555250"/>
            <a:ext cx="7362249" cy="4515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Switching to python</a:t>
            </a:r>
            <a:endParaRPr/>
          </a:p>
        </p:txBody>
      </p:sp>
      <p:pic>
        <p:nvPicPr>
          <p:cNvPr id="146" name="Google Shape;146;p23"/>
          <p:cNvPicPr preferRelativeResize="0"/>
          <p:nvPr/>
        </p:nvPicPr>
        <p:blipFill rotWithShape="1">
          <a:blip r:embed="rId3">
            <a:alphaModFix/>
          </a:blip>
          <a:srcRect b="0" l="0" r="0" t="22009"/>
          <a:stretch/>
        </p:blipFill>
        <p:spPr>
          <a:xfrm>
            <a:off x="169063" y="674775"/>
            <a:ext cx="8805873" cy="3531275"/>
          </a:xfrm>
          <a:prstGeom prst="rect">
            <a:avLst/>
          </a:prstGeom>
          <a:noFill/>
          <a:ln>
            <a:noFill/>
          </a:ln>
        </p:spPr>
      </p:pic>
      <p:pic>
        <p:nvPicPr>
          <p:cNvPr id="147" name="Google Shape;147;p23"/>
          <p:cNvPicPr preferRelativeResize="0"/>
          <p:nvPr/>
        </p:nvPicPr>
        <p:blipFill>
          <a:blip r:embed="rId4">
            <a:alphaModFix/>
          </a:blip>
          <a:stretch>
            <a:fillRect/>
          </a:stretch>
        </p:blipFill>
        <p:spPr>
          <a:xfrm>
            <a:off x="3206825" y="4097943"/>
            <a:ext cx="952100" cy="1045550"/>
          </a:xfrm>
          <a:prstGeom prst="rect">
            <a:avLst/>
          </a:prstGeom>
          <a:noFill/>
          <a:ln>
            <a:noFill/>
          </a:ln>
        </p:spPr>
      </p:pic>
      <p:pic>
        <p:nvPicPr>
          <p:cNvPr id="148" name="Google Shape;148;p23"/>
          <p:cNvPicPr preferRelativeResize="0"/>
          <p:nvPr/>
        </p:nvPicPr>
        <p:blipFill>
          <a:blip r:embed="rId5">
            <a:alphaModFix/>
          </a:blip>
          <a:stretch>
            <a:fillRect/>
          </a:stretch>
        </p:blipFill>
        <p:spPr>
          <a:xfrm>
            <a:off x="4278471" y="4345625"/>
            <a:ext cx="487525" cy="417300"/>
          </a:xfrm>
          <a:prstGeom prst="rect">
            <a:avLst/>
          </a:prstGeom>
          <a:noFill/>
          <a:ln>
            <a:noFill/>
          </a:ln>
        </p:spPr>
      </p:pic>
      <p:pic>
        <p:nvPicPr>
          <p:cNvPr id="149" name="Google Shape;149;p23"/>
          <p:cNvPicPr preferRelativeResize="0"/>
          <p:nvPr/>
        </p:nvPicPr>
        <p:blipFill>
          <a:blip r:embed="rId6">
            <a:alphaModFix/>
          </a:blip>
          <a:stretch>
            <a:fillRect/>
          </a:stretch>
        </p:blipFill>
        <p:spPr>
          <a:xfrm>
            <a:off x="5040619" y="4069563"/>
            <a:ext cx="1248525" cy="96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Functions and their uses</a:t>
            </a:r>
            <a:endParaRPr/>
          </a:p>
        </p:txBody>
      </p:sp>
      <p:sp>
        <p:nvSpPr>
          <p:cNvPr id="155" name="Google Shape;155;p24"/>
          <p:cNvSpPr txBox="1"/>
          <p:nvPr>
            <p:ph idx="1" type="body"/>
          </p:nvPr>
        </p:nvSpPr>
        <p:spPr>
          <a:xfrm>
            <a:off x="683975" y="827825"/>
            <a:ext cx="7688700" cy="22611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rPr>
              <a:t>It would be tedious to go through every function that we created in python, so we will briefly </a:t>
            </a:r>
            <a:r>
              <a:rPr lang="en-GB">
                <a:solidFill>
                  <a:srgbClr val="000000"/>
                </a:solidFill>
              </a:rPr>
              <a:t>discuss</a:t>
            </a:r>
            <a:r>
              <a:rPr lang="en-GB">
                <a:solidFill>
                  <a:srgbClr val="000000"/>
                </a:solidFill>
              </a:rPr>
              <a:t> the overall </a:t>
            </a:r>
            <a:r>
              <a:rPr lang="en-GB">
                <a:solidFill>
                  <a:srgbClr val="000000"/>
                </a:solidFill>
              </a:rPr>
              <a:t>architecture and how things fit together.</a:t>
            </a:r>
            <a:endParaRPr>
              <a:solidFill>
                <a:srgbClr val="000000"/>
              </a:solidFill>
            </a:endParaRPr>
          </a:p>
          <a:p>
            <a:pPr indent="0" lvl="0" marL="0" rtl="0" algn="l">
              <a:spcBef>
                <a:spcPts val="1200"/>
              </a:spcBef>
              <a:spcAft>
                <a:spcPts val="0"/>
              </a:spcAft>
              <a:buNone/>
            </a:pPr>
            <a:r>
              <a:rPr lang="en-GB">
                <a:solidFill>
                  <a:srgbClr val="000000"/>
                </a:solidFill>
              </a:rPr>
              <a:t>Functions worth noting: </a:t>
            </a:r>
            <a:endParaRPr>
              <a:solidFill>
                <a:srgbClr val="000000"/>
              </a:solidFill>
            </a:endParaRPr>
          </a:p>
          <a:p>
            <a:pPr indent="-311150" lvl="0" marL="457200" rtl="0" algn="l">
              <a:lnSpc>
                <a:spcPct val="150000"/>
              </a:lnSpc>
              <a:spcBef>
                <a:spcPts val="1200"/>
              </a:spcBef>
              <a:spcAft>
                <a:spcPts val="0"/>
              </a:spcAft>
              <a:buClr>
                <a:srgbClr val="000000"/>
              </a:buClr>
              <a:buSzPts val="1300"/>
              <a:buChar char="●"/>
            </a:pPr>
            <a:r>
              <a:rPr lang="en-GB">
                <a:solidFill>
                  <a:srgbClr val="000000"/>
                </a:solidFill>
              </a:rPr>
              <a:t>gbm(mu, sig, S0, num_points, seed) </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GB">
                <a:solidFill>
                  <a:srgbClr val="000000"/>
                </a:solidFill>
              </a:rPr>
              <a:t>Multiple_gbm_sew(mu_arr, sig_arr, S0, N_arr)</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GB">
                <a:solidFill>
                  <a:srgbClr val="000000"/>
                </a:solidFill>
              </a:rPr>
              <a:t>mle_finder () [more on this later]</a:t>
            </a:r>
            <a:endParaRPr>
              <a:solidFill>
                <a:srgbClr val="000000"/>
              </a:solidFill>
            </a:endParaRPr>
          </a:p>
        </p:txBody>
      </p:sp>
      <p:pic>
        <p:nvPicPr>
          <p:cNvPr id="156" name="Google Shape;156;p24"/>
          <p:cNvPicPr preferRelativeResize="0"/>
          <p:nvPr/>
        </p:nvPicPr>
        <p:blipFill>
          <a:blip r:embed="rId3">
            <a:alphaModFix/>
          </a:blip>
          <a:stretch>
            <a:fillRect/>
          </a:stretch>
        </p:blipFill>
        <p:spPr>
          <a:xfrm>
            <a:off x="5429525" y="2217750"/>
            <a:ext cx="2516950" cy="2703184"/>
          </a:xfrm>
          <a:prstGeom prst="rect">
            <a:avLst/>
          </a:prstGeom>
          <a:noFill/>
          <a:ln>
            <a:noFill/>
          </a:ln>
        </p:spPr>
      </p:pic>
      <p:sp>
        <p:nvSpPr>
          <p:cNvPr id="157" name="Google Shape;157;p24"/>
          <p:cNvSpPr txBox="1"/>
          <p:nvPr/>
        </p:nvSpPr>
        <p:spPr>
          <a:xfrm>
            <a:off x="5663825" y="3533250"/>
            <a:ext cx="849300" cy="591300"/>
          </a:xfrm>
          <a:prstGeom prst="rect">
            <a:avLst/>
          </a:prstGeom>
          <a:solidFill>
            <a:srgbClr val="8C2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GBM</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Brief example: Modelling the S&amp;P 500</a:t>
            </a:r>
            <a:endParaRPr/>
          </a:p>
        </p:txBody>
      </p:sp>
      <p:pic>
        <p:nvPicPr>
          <p:cNvPr id="163" name="Google Shape;163;p25"/>
          <p:cNvPicPr preferRelativeResize="0"/>
          <p:nvPr/>
        </p:nvPicPr>
        <p:blipFill>
          <a:blip r:embed="rId3">
            <a:alphaModFix/>
          </a:blip>
          <a:stretch>
            <a:fillRect/>
          </a:stretch>
        </p:blipFill>
        <p:spPr>
          <a:xfrm>
            <a:off x="182700" y="743725"/>
            <a:ext cx="4249149" cy="3186850"/>
          </a:xfrm>
          <a:prstGeom prst="rect">
            <a:avLst/>
          </a:prstGeom>
          <a:noFill/>
          <a:ln>
            <a:noFill/>
          </a:ln>
        </p:spPr>
      </p:pic>
      <p:sp>
        <p:nvSpPr>
          <p:cNvPr id="164" name="Google Shape;164;p25"/>
          <p:cNvSpPr txBox="1"/>
          <p:nvPr/>
        </p:nvSpPr>
        <p:spPr>
          <a:xfrm>
            <a:off x="1414750" y="3989900"/>
            <a:ext cx="28662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Single GBM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65" name="Google Shape;165;p25"/>
          <p:cNvSpPr txBox="1"/>
          <p:nvPr/>
        </p:nvSpPr>
        <p:spPr>
          <a:xfrm>
            <a:off x="5694125" y="4026075"/>
            <a:ext cx="3093600" cy="4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Multiple gbm</a:t>
            </a:r>
            <a:endParaRPr>
              <a:latin typeface="Lato"/>
              <a:ea typeface="Lato"/>
              <a:cs typeface="Lato"/>
              <a:sym typeface="Lato"/>
            </a:endParaRPr>
          </a:p>
        </p:txBody>
      </p:sp>
      <p:pic>
        <p:nvPicPr>
          <p:cNvPr id="166" name="Google Shape;166;p25"/>
          <p:cNvPicPr preferRelativeResize="0"/>
          <p:nvPr/>
        </p:nvPicPr>
        <p:blipFill>
          <a:blip r:embed="rId4">
            <a:alphaModFix/>
          </a:blip>
          <a:stretch>
            <a:fillRect/>
          </a:stretch>
        </p:blipFill>
        <p:spPr>
          <a:xfrm>
            <a:off x="4280949" y="684388"/>
            <a:ext cx="4407350" cy="33055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do with this? </a:t>
            </a:r>
            <a:endParaRPr/>
          </a:p>
        </p:txBody>
      </p:sp>
      <p:sp>
        <p:nvSpPr>
          <p:cNvPr id="172" name="Google Shape;172;p26"/>
          <p:cNvSpPr txBox="1"/>
          <p:nvPr>
            <p:ph idx="1" type="body"/>
          </p:nvPr>
        </p:nvSpPr>
        <p:spPr>
          <a:xfrm>
            <a:off x="727650" y="949150"/>
            <a:ext cx="7688700" cy="1188900"/>
          </a:xfrm>
          <a:prstGeom prst="rect">
            <a:avLst/>
          </a:prstGeom>
          <a:solidFill>
            <a:schemeClr val="lt1"/>
          </a:solidFill>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GB" sz="1529">
                <a:solidFill>
                  <a:srgbClr val="000000"/>
                </a:solidFill>
              </a:rPr>
              <a:t>Our goal now is to implement the model within a</a:t>
            </a:r>
            <a:r>
              <a:rPr b="1" lang="en-GB" sz="1529">
                <a:solidFill>
                  <a:srgbClr val="000000"/>
                </a:solidFill>
              </a:rPr>
              <a:t> trading </a:t>
            </a:r>
            <a:r>
              <a:rPr b="1" lang="en-GB" sz="1529">
                <a:solidFill>
                  <a:srgbClr val="000000"/>
                </a:solidFill>
              </a:rPr>
              <a:t>algorithm</a:t>
            </a:r>
            <a:r>
              <a:rPr lang="en-GB" sz="1529">
                <a:solidFill>
                  <a:srgbClr val="000000"/>
                </a:solidFill>
              </a:rPr>
              <a:t>, and see if it can be used to generate a profit.  How can we manage this?</a:t>
            </a:r>
            <a:endParaRPr sz="1529">
              <a:solidFill>
                <a:srgbClr val="000000"/>
              </a:solidFill>
            </a:endParaRPr>
          </a:p>
          <a:p>
            <a:pPr indent="0" lvl="0" marL="0" rtl="0" algn="l">
              <a:spcBef>
                <a:spcPts val="1200"/>
              </a:spcBef>
              <a:spcAft>
                <a:spcPts val="1200"/>
              </a:spcAft>
              <a:buNone/>
            </a:pPr>
            <a:r>
              <a:t/>
            </a:r>
            <a:endParaRPr sz="1400">
              <a:solidFill>
                <a:srgbClr val="000000"/>
              </a:solidFill>
            </a:endParaRPr>
          </a:p>
        </p:txBody>
      </p:sp>
      <p:sp>
        <p:nvSpPr>
          <p:cNvPr id="173" name="Google Shape;173;p26"/>
          <p:cNvSpPr txBox="1"/>
          <p:nvPr/>
        </p:nvSpPr>
        <p:spPr>
          <a:xfrm>
            <a:off x="826450" y="1857600"/>
            <a:ext cx="7324200" cy="1281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Lato"/>
              <a:buChar char="●"/>
            </a:pPr>
            <a:r>
              <a:rPr lang="en-GB">
                <a:latin typeface="Lato"/>
                <a:ea typeface="Lato"/>
                <a:cs typeface="Lato"/>
                <a:sym typeface="Lato"/>
              </a:rPr>
              <a:t>Be able to learn the </a:t>
            </a:r>
            <a:r>
              <a:rPr lang="en-GB">
                <a:latin typeface="Lato"/>
                <a:ea typeface="Lato"/>
                <a:cs typeface="Lato"/>
                <a:sym typeface="Lato"/>
              </a:rPr>
              <a:t>values of the parameters.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Identify a set of rules of when and where to make a trade based off of these parameters.</a:t>
            </a:r>
            <a:endParaRPr>
              <a:latin typeface="Lato"/>
              <a:ea typeface="Lato"/>
              <a:cs typeface="Lato"/>
              <a:sym typeface="Lato"/>
            </a:endParaRPr>
          </a:p>
        </p:txBody>
      </p:sp>
      <p:pic>
        <p:nvPicPr>
          <p:cNvPr id="174" name="Google Shape;174;p26"/>
          <p:cNvPicPr preferRelativeResize="0"/>
          <p:nvPr/>
        </p:nvPicPr>
        <p:blipFill>
          <a:blip r:embed="rId3">
            <a:alphaModFix/>
          </a:blip>
          <a:stretch>
            <a:fillRect/>
          </a:stretch>
        </p:blipFill>
        <p:spPr>
          <a:xfrm>
            <a:off x="5793475" y="3300675"/>
            <a:ext cx="2847975" cy="1600200"/>
          </a:xfrm>
          <a:prstGeom prst="rect">
            <a:avLst/>
          </a:prstGeom>
          <a:noFill/>
          <a:ln>
            <a:noFill/>
          </a:ln>
        </p:spPr>
      </p:pic>
      <p:sp>
        <p:nvSpPr>
          <p:cNvPr id="175" name="Google Shape;175;p26"/>
          <p:cNvSpPr txBox="1"/>
          <p:nvPr/>
        </p:nvSpPr>
        <p:spPr>
          <a:xfrm>
            <a:off x="1175225" y="3381600"/>
            <a:ext cx="3700200" cy="1228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latin typeface="Lato"/>
                <a:ea typeface="Lato"/>
                <a:cs typeface="Lato"/>
                <a:sym typeface="Lato"/>
              </a:rPr>
              <a:t>To begin, we go over some of the necessary methods required to </a:t>
            </a:r>
            <a:r>
              <a:rPr lang="en-GB">
                <a:latin typeface="Lato"/>
                <a:ea typeface="Lato"/>
                <a:cs typeface="Lato"/>
                <a:sym typeface="Lato"/>
              </a:rPr>
              <a:t>perform</a:t>
            </a:r>
            <a:r>
              <a:rPr lang="en-GB">
                <a:latin typeface="Lato"/>
                <a:ea typeface="Lato"/>
                <a:cs typeface="Lato"/>
                <a:sym typeface="Lato"/>
              </a:rPr>
              <a:t> the above.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8750" y="0"/>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MLE method</a:t>
            </a:r>
            <a:endParaRPr/>
          </a:p>
        </p:txBody>
      </p:sp>
      <p:sp>
        <p:nvSpPr>
          <p:cNvPr id="181" name="Google Shape;181;p27"/>
          <p:cNvSpPr txBox="1"/>
          <p:nvPr>
            <p:ph idx="1" type="body"/>
          </p:nvPr>
        </p:nvSpPr>
        <p:spPr>
          <a:xfrm>
            <a:off x="311700" y="1420725"/>
            <a:ext cx="8520600" cy="15237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chemeClr val="dk2"/>
              </a:buClr>
              <a:buSzPts val="1300"/>
              <a:buChar char="●"/>
            </a:pPr>
            <a:r>
              <a:rPr lang="en-GB">
                <a:solidFill>
                  <a:schemeClr val="dk2"/>
                </a:solidFill>
              </a:rPr>
              <a:t>Although stock price does not necessarily follow a GBM path, it provides a decent approximation over small intervals whilst also keeping the elegant properties like </a:t>
            </a:r>
            <a:r>
              <a:rPr lang="en-GB">
                <a:solidFill>
                  <a:schemeClr val="dk2"/>
                </a:solidFill>
              </a:rPr>
              <a:t>markovianity and the fact it is distributed with a log normal distribution</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The MLE method uses the log normal distribution and its likelihood  to give appropriate estimates for what the drift and volatility term may be given the data</a:t>
            </a:r>
            <a:endParaRPr>
              <a:solidFill>
                <a:schemeClr val="dk2"/>
              </a:solidFill>
            </a:endParaRPr>
          </a:p>
          <a:p>
            <a:pPr indent="0" lvl="0" marL="457200" rtl="0" algn="l">
              <a:spcBef>
                <a:spcPts val="1200"/>
              </a:spcBef>
              <a:spcAft>
                <a:spcPts val="1200"/>
              </a:spcAft>
              <a:buNone/>
            </a:pPr>
            <a:r>
              <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p:nvPr/>
        </p:nvSpPr>
        <p:spPr>
          <a:xfrm rot="10800000">
            <a:off x="5518825" y="1583400"/>
            <a:ext cx="770100" cy="313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187" name="Google Shape;187;p28"/>
          <p:cNvSpPr txBox="1"/>
          <p:nvPr/>
        </p:nvSpPr>
        <p:spPr>
          <a:xfrm>
            <a:off x="6597675" y="1549650"/>
            <a:ext cx="10863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Source Sans Pro"/>
                <a:ea typeface="Source Sans Pro"/>
                <a:cs typeface="Source Sans Pro"/>
                <a:sym typeface="Source Sans Pro"/>
              </a:rPr>
              <a:t>relabelling</a:t>
            </a:r>
            <a:endParaRPr>
              <a:solidFill>
                <a:schemeClr val="dk2"/>
              </a:solidFill>
              <a:latin typeface="Source Sans Pro"/>
              <a:ea typeface="Source Sans Pro"/>
              <a:cs typeface="Source Sans Pro"/>
              <a:sym typeface="Source Sans Pro"/>
            </a:endParaRPr>
          </a:p>
        </p:txBody>
      </p:sp>
      <p:pic>
        <p:nvPicPr>
          <p:cNvPr id="188" name="Google Shape;188;p28"/>
          <p:cNvPicPr preferRelativeResize="0"/>
          <p:nvPr/>
        </p:nvPicPr>
        <p:blipFill>
          <a:blip r:embed="rId3">
            <a:alphaModFix/>
          </a:blip>
          <a:stretch>
            <a:fillRect/>
          </a:stretch>
        </p:blipFill>
        <p:spPr>
          <a:xfrm>
            <a:off x="273100" y="799825"/>
            <a:ext cx="5143500" cy="2228850"/>
          </a:xfrm>
          <a:prstGeom prst="rect">
            <a:avLst/>
          </a:prstGeom>
          <a:noFill/>
          <a:ln>
            <a:noFill/>
          </a:ln>
        </p:spPr>
      </p:pic>
      <p:pic>
        <p:nvPicPr>
          <p:cNvPr id="189" name="Google Shape;189;p28"/>
          <p:cNvPicPr preferRelativeResize="0"/>
          <p:nvPr/>
        </p:nvPicPr>
        <p:blipFill rotWithShape="1">
          <a:blip r:embed="rId4">
            <a:alphaModFix/>
          </a:blip>
          <a:srcRect b="8111" l="0" r="0" t="21226"/>
          <a:stretch/>
        </p:blipFill>
        <p:spPr>
          <a:xfrm>
            <a:off x="733325" y="3576950"/>
            <a:ext cx="7677350" cy="796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9"/>
          <p:cNvPicPr preferRelativeResize="0"/>
          <p:nvPr/>
        </p:nvPicPr>
        <p:blipFill>
          <a:blip r:embed="rId3">
            <a:alphaModFix/>
          </a:blip>
          <a:stretch>
            <a:fillRect/>
          </a:stretch>
        </p:blipFill>
        <p:spPr>
          <a:xfrm>
            <a:off x="152400" y="789225"/>
            <a:ext cx="5010150" cy="1428750"/>
          </a:xfrm>
          <a:prstGeom prst="rect">
            <a:avLst/>
          </a:prstGeom>
          <a:noFill/>
          <a:ln>
            <a:noFill/>
          </a:ln>
        </p:spPr>
      </p:pic>
      <p:pic>
        <p:nvPicPr>
          <p:cNvPr id="195" name="Google Shape;195;p29"/>
          <p:cNvPicPr preferRelativeResize="0"/>
          <p:nvPr/>
        </p:nvPicPr>
        <p:blipFill>
          <a:blip r:embed="rId4">
            <a:alphaModFix/>
          </a:blip>
          <a:stretch>
            <a:fillRect/>
          </a:stretch>
        </p:blipFill>
        <p:spPr>
          <a:xfrm>
            <a:off x="742850" y="2217963"/>
            <a:ext cx="3829250" cy="2887625"/>
          </a:xfrm>
          <a:prstGeom prst="rect">
            <a:avLst/>
          </a:prstGeom>
          <a:noFill/>
          <a:ln>
            <a:noFill/>
          </a:ln>
        </p:spPr>
      </p:pic>
      <p:sp>
        <p:nvSpPr>
          <p:cNvPr id="196" name="Google Shape;196;p29"/>
          <p:cNvSpPr/>
          <p:nvPr/>
        </p:nvSpPr>
        <p:spPr>
          <a:xfrm>
            <a:off x="4512750" y="2654888"/>
            <a:ext cx="649800" cy="2784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p:nvPr/>
        </p:nvSpPr>
        <p:spPr>
          <a:xfrm>
            <a:off x="5366225" y="1155850"/>
            <a:ext cx="770700" cy="2136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txBox="1"/>
          <p:nvPr/>
        </p:nvSpPr>
        <p:spPr>
          <a:xfrm>
            <a:off x="6536425" y="970150"/>
            <a:ext cx="21168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Likelihood of normal distribution</a:t>
            </a:r>
            <a:endParaRPr>
              <a:latin typeface="Source Sans Pro"/>
              <a:ea typeface="Source Sans Pro"/>
              <a:cs typeface="Source Sans Pro"/>
              <a:sym typeface="Source Sans Pro"/>
            </a:endParaRPr>
          </a:p>
        </p:txBody>
      </p:sp>
      <p:sp>
        <p:nvSpPr>
          <p:cNvPr id="199" name="Google Shape;199;p29"/>
          <p:cNvSpPr txBox="1"/>
          <p:nvPr/>
        </p:nvSpPr>
        <p:spPr>
          <a:xfrm>
            <a:off x="5537225" y="2534150"/>
            <a:ext cx="23211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Taking derivatives of log likelihood</a:t>
            </a:r>
            <a:endParaRPr>
              <a:latin typeface="Source Sans Pro"/>
              <a:ea typeface="Source Sans Pro"/>
              <a:cs typeface="Source Sans Pro"/>
              <a:sym typeface="Source Sans Pro"/>
            </a:endParaRPr>
          </a:p>
        </p:txBody>
      </p:sp>
      <p:sp>
        <p:nvSpPr>
          <p:cNvPr id="200" name="Google Shape;200;p29"/>
          <p:cNvSpPr txBox="1"/>
          <p:nvPr/>
        </p:nvSpPr>
        <p:spPr>
          <a:xfrm>
            <a:off x="5772150" y="4218750"/>
            <a:ext cx="29802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So we can now find m and v hat using the data</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0"/>
          <p:cNvPicPr preferRelativeResize="0"/>
          <p:nvPr/>
        </p:nvPicPr>
        <p:blipFill>
          <a:blip r:embed="rId3">
            <a:alphaModFix/>
          </a:blip>
          <a:stretch>
            <a:fillRect/>
          </a:stretch>
        </p:blipFill>
        <p:spPr>
          <a:xfrm>
            <a:off x="124550" y="486650"/>
            <a:ext cx="6383725" cy="2620675"/>
          </a:xfrm>
          <a:prstGeom prst="rect">
            <a:avLst/>
          </a:prstGeom>
          <a:noFill/>
          <a:ln>
            <a:noFill/>
          </a:ln>
        </p:spPr>
      </p:pic>
      <p:sp>
        <p:nvSpPr>
          <p:cNvPr id="206" name="Google Shape;206;p30"/>
          <p:cNvSpPr txBox="1"/>
          <p:nvPr/>
        </p:nvSpPr>
        <p:spPr>
          <a:xfrm>
            <a:off x="557050" y="3212375"/>
            <a:ext cx="6582600" cy="14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Source Sans Pro"/>
                <a:ea typeface="Source Sans Pro"/>
                <a:cs typeface="Source Sans Pro"/>
                <a:sym typeface="Source Sans Pro"/>
              </a:rPr>
              <a:t>Therefore we have explicit formulas for the drift and volatility estimators using functions of the data. For our uses we set delta t to be 1 given that on any time frame we are always looking at 1 day or 1 minute so as long as we are consistent the estimations will be consistent.</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MLE_finder function</a:t>
            </a:r>
            <a:endParaRPr/>
          </a:p>
        </p:txBody>
      </p:sp>
      <p:sp>
        <p:nvSpPr>
          <p:cNvPr id="212" name="Google Shape;212;p31"/>
          <p:cNvSpPr txBox="1"/>
          <p:nvPr>
            <p:ph idx="1" type="body"/>
          </p:nvPr>
        </p:nvSpPr>
        <p:spPr>
          <a:xfrm>
            <a:off x="229575" y="4029775"/>
            <a:ext cx="8520600" cy="7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2"/>
                </a:solidFill>
              </a:rPr>
              <a:t>Now that we have the results on the </a:t>
            </a:r>
            <a:r>
              <a:rPr lang="en-GB">
                <a:solidFill>
                  <a:schemeClr val="dk2"/>
                </a:solidFill>
              </a:rPr>
              <a:t>previous</a:t>
            </a:r>
            <a:r>
              <a:rPr lang="en-GB">
                <a:solidFill>
                  <a:schemeClr val="dk2"/>
                </a:solidFill>
              </a:rPr>
              <a:t> slides, we can easily create code which finds the estimates using the data </a:t>
            </a:r>
            <a:endParaRPr>
              <a:solidFill>
                <a:schemeClr val="dk2"/>
              </a:solidFill>
            </a:endParaRPr>
          </a:p>
        </p:txBody>
      </p:sp>
      <p:pic>
        <p:nvPicPr>
          <p:cNvPr id="213" name="Google Shape;213;p31"/>
          <p:cNvPicPr preferRelativeResize="0"/>
          <p:nvPr/>
        </p:nvPicPr>
        <p:blipFill>
          <a:blip r:embed="rId3">
            <a:alphaModFix/>
          </a:blip>
          <a:stretch>
            <a:fillRect/>
          </a:stretch>
        </p:blipFill>
        <p:spPr>
          <a:xfrm>
            <a:off x="726863" y="652713"/>
            <a:ext cx="5080370" cy="2935325"/>
          </a:xfrm>
          <a:prstGeom prst="rect">
            <a:avLst/>
          </a:prstGeom>
          <a:noFill/>
          <a:ln>
            <a:noFill/>
          </a:ln>
        </p:spPr>
      </p:pic>
      <p:sp>
        <p:nvSpPr>
          <p:cNvPr id="214" name="Google Shape;214;p31"/>
          <p:cNvSpPr txBox="1"/>
          <p:nvPr/>
        </p:nvSpPr>
        <p:spPr>
          <a:xfrm>
            <a:off x="6309925" y="1251413"/>
            <a:ext cx="2537700" cy="17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n</a:t>
            </a:r>
            <a:r>
              <a:rPr lang="en-GB">
                <a:latin typeface="Source Sans Pro"/>
                <a:ea typeface="Source Sans Pro"/>
                <a:cs typeface="Source Sans Pro"/>
                <a:sym typeface="Source Sans Pro"/>
              </a:rPr>
              <a:t>ote : this could </a:t>
            </a:r>
            <a:r>
              <a:rPr lang="en-GB">
                <a:latin typeface="Source Sans Pro"/>
                <a:ea typeface="Source Sans Pro"/>
                <a:cs typeface="Source Sans Pro"/>
                <a:sym typeface="Source Sans Pro"/>
              </a:rPr>
              <a:t>work</a:t>
            </a:r>
            <a:r>
              <a:rPr lang="en-GB">
                <a:latin typeface="Source Sans Pro"/>
                <a:ea typeface="Source Sans Pro"/>
                <a:cs typeface="Source Sans Pro"/>
                <a:sym typeface="Source Sans Pro"/>
              </a:rPr>
              <a:t> with a different sde using </a:t>
            </a:r>
            <a:r>
              <a:rPr lang="en-GB">
                <a:latin typeface="Source Sans Pro"/>
                <a:ea typeface="Source Sans Pro"/>
                <a:cs typeface="Source Sans Pro"/>
                <a:sym typeface="Source Sans Pro"/>
              </a:rPr>
              <a:t>pseudo</a:t>
            </a:r>
            <a:r>
              <a:rPr lang="en-GB">
                <a:latin typeface="Source Sans Pro"/>
                <a:ea typeface="Source Sans Pro"/>
                <a:cs typeface="Source Sans Pro"/>
                <a:sym typeface="Source Sans Pro"/>
              </a:rPr>
              <a:t> likelihood methods and the distribution of the approximation scheme</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GB">
                <a:solidFill>
                  <a:schemeClr val="dk2"/>
                </a:solidFill>
              </a:rPr>
              <a:t>We want to discuss all of the second half of the project</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Creation of synthetic data in python and in R</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Creation of functions for a trading algorithm</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Drawbacks of the </a:t>
            </a:r>
            <a:r>
              <a:rPr lang="en-GB">
                <a:solidFill>
                  <a:schemeClr val="dk2"/>
                </a:solidFill>
              </a:rPr>
              <a:t>methods</a:t>
            </a:r>
            <a:r>
              <a:rPr lang="en-GB">
                <a:solidFill>
                  <a:schemeClr val="dk2"/>
                </a:solidFill>
              </a:rPr>
              <a:t> we have used</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Backtesting environments</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Machine learning for trading </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Results of the Machine Learning </a:t>
            </a:r>
            <a:endParaRPr>
              <a:solidFill>
                <a:schemeClr val="dk2"/>
              </a:solidFill>
            </a:endParaRPr>
          </a:p>
        </p:txBody>
      </p:sp>
      <p:pic>
        <p:nvPicPr>
          <p:cNvPr id="94" name="Google Shape;94;p14"/>
          <p:cNvPicPr preferRelativeResize="0"/>
          <p:nvPr/>
        </p:nvPicPr>
        <p:blipFill>
          <a:blip r:embed="rId3">
            <a:alphaModFix/>
          </a:blip>
          <a:stretch>
            <a:fillRect/>
          </a:stretch>
        </p:blipFill>
        <p:spPr>
          <a:xfrm>
            <a:off x="5588550" y="742750"/>
            <a:ext cx="3369776" cy="2023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Drawbacks of the MLE method</a:t>
            </a:r>
            <a:endParaRPr/>
          </a:p>
        </p:txBody>
      </p:sp>
      <p:sp>
        <p:nvSpPr>
          <p:cNvPr id="220" name="Google Shape;220;p32"/>
          <p:cNvSpPr txBox="1"/>
          <p:nvPr>
            <p:ph idx="1" type="body"/>
          </p:nvPr>
        </p:nvSpPr>
        <p:spPr>
          <a:xfrm>
            <a:off x="577800" y="1055300"/>
            <a:ext cx="7688700" cy="2261100"/>
          </a:xfrm>
          <a:prstGeom prst="rect">
            <a:avLst/>
          </a:prstGeom>
          <a:solidFill>
            <a:schemeClr val="lt1"/>
          </a:solidFill>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rgbClr val="000000"/>
              </a:buClr>
              <a:buSzPts val="1400"/>
              <a:buChar char="●"/>
            </a:pPr>
            <a:r>
              <a:rPr lang="en-GB" sz="1400">
                <a:solidFill>
                  <a:srgbClr val="000000"/>
                </a:solidFill>
              </a:rPr>
              <a:t>Significant </a:t>
            </a:r>
            <a:r>
              <a:rPr lang="en-GB" sz="1400">
                <a:solidFill>
                  <a:srgbClr val="000000"/>
                </a:solidFill>
              </a:rPr>
              <a:t>variation</a:t>
            </a:r>
            <a:r>
              <a:rPr lang="en-GB" sz="1400">
                <a:solidFill>
                  <a:srgbClr val="000000"/>
                </a:solidFill>
              </a:rPr>
              <a:t> is present in parameter </a:t>
            </a:r>
            <a:r>
              <a:rPr lang="en-GB" sz="1400">
                <a:solidFill>
                  <a:srgbClr val="000000"/>
                </a:solidFill>
              </a:rPr>
              <a:t>estimates, especially for small sample size.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GB" sz="1400">
                <a:solidFill>
                  <a:srgbClr val="000000"/>
                </a:solidFill>
              </a:rPr>
              <a:t>Requires extremely high resolution data.</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GB" sz="1400">
                <a:solidFill>
                  <a:srgbClr val="000000"/>
                </a:solidFill>
              </a:rPr>
              <a:t>Interdependence of mu and sigma estimates </a:t>
            </a:r>
            <a:endParaRPr sz="1400">
              <a:solidFill>
                <a:srgbClr val="000000"/>
              </a:solidFill>
            </a:endParaRPr>
          </a:p>
        </p:txBody>
      </p:sp>
      <p:grpSp>
        <p:nvGrpSpPr>
          <p:cNvPr id="221" name="Google Shape;221;p32"/>
          <p:cNvGrpSpPr/>
          <p:nvPr/>
        </p:nvGrpSpPr>
        <p:grpSpPr>
          <a:xfrm>
            <a:off x="2385300" y="2571750"/>
            <a:ext cx="3554550" cy="1997200"/>
            <a:chOff x="2794725" y="2992350"/>
            <a:chExt cx="3554550" cy="1997200"/>
          </a:xfrm>
        </p:grpSpPr>
        <p:pic>
          <p:nvPicPr>
            <p:cNvPr id="222" name="Google Shape;222;p32"/>
            <p:cNvPicPr preferRelativeResize="0"/>
            <p:nvPr/>
          </p:nvPicPr>
          <p:blipFill>
            <a:blip r:embed="rId3">
              <a:alphaModFix/>
            </a:blip>
            <a:stretch>
              <a:fillRect/>
            </a:stretch>
          </p:blipFill>
          <p:spPr>
            <a:xfrm>
              <a:off x="2794725" y="2992350"/>
              <a:ext cx="3554550" cy="1997200"/>
            </a:xfrm>
            <a:prstGeom prst="rect">
              <a:avLst/>
            </a:prstGeom>
            <a:noFill/>
            <a:ln>
              <a:noFill/>
            </a:ln>
          </p:spPr>
        </p:pic>
        <p:pic>
          <p:nvPicPr>
            <p:cNvPr id="223" name="Google Shape;223;p32"/>
            <p:cNvPicPr preferRelativeResize="0"/>
            <p:nvPr/>
          </p:nvPicPr>
          <p:blipFill>
            <a:blip r:embed="rId4">
              <a:alphaModFix/>
            </a:blip>
            <a:stretch>
              <a:fillRect/>
            </a:stretch>
          </p:blipFill>
          <p:spPr>
            <a:xfrm>
              <a:off x="3388850" y="3717225"/>
              <a:ext cx="214975" cy="327925"/>
            </a:xfrm>
            <a:prstGeom prst="rect">
              <a:avLst/>
            </a:prstGeom>
            <a:noFill/>
            <a:ln>
              <a:noFill/>
            </a:ln>
          </p:spPr>
        </p:pic>
        <p:pic>
          <p:nvPicPr>
            <p:cNvPr id="224" name="Google Shape;224;p32"/>
            <p:cNvPicPr preferRelativeResize="0"/>
            <p:nvPr/>
          </p:nvPicPr>
          <p:blipFill>
            <a:blip r:embed="rId5">
              <a:alphaModFix/>
            </a:blip>
            <a:stretch>
              <a:fillRect/>
            </a:stretch>
          </p:blipFill>
          <p:spPr>
            <a:xfrm>
              <a:off x="5619625" y="4007215"/>
              <a:ext cx="428775" cy="3904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3"/>
          <p:cNvPicPr preferRelativeResize="0"/>
          <p:nvPr/>
        </p:nvPicPr>
        <p:blipFill>
          <a:blip r:embed="rId3">
            <a:alphaModFix/>
          </a:blip>
          <a:stretch>
            <a:fillRect/>
          </a:stretch>
        </p:blipFill>
        <p:spPr>
          <a:xfrm>
            <a:off x="204625" y="871238"/>
            <a:ext cx="8839204" cy="3401022"/>
          </a:xfrm>
          <a:prstGeom prst="rect">
            <a:avLst/>
          </a:prstGeom>
          <a:noFill/>
          <a:ln>
            <a:noFill/>
          </a:ln>
        </p:spPr>
      </p:pic>
      <p:sp>
        <p:nvSpPr>
          <p:cNvPr id="230" name="Google Shape;230;p33"/>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Drawbacks of the MLE method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4"/>
          <p:cNvPicPr preferRelativeResize="0"/>
          <p:nvPr/>
        </p:nvPicPr>
        <p:blipFill>
          <a:blip r:embed="rId3">
            <a:alphaModFix/>
          </a:blip>
          <a:stretch>
            <a:fillRect/>
          </a:stretch>
        </p:blipFill>
        <p:spPr>
          <a:xfrm>
            <a:off x="196525" y="783950"/>
            <a:ext cx="6331975" cy="4083049"/>
          </a:xfrm>
          <a:prstGeom prst="rect">
            <a:avLst/>
          </a:prstGeom>
          <a:noFill/>
          <a:ln>
            <a:noFill/>
          </a:ln>
        </p:spPr>
      </p:pic>
      <p:sp>
        <p:nvSpPr>
          <p:cNvPr id="236" name="Google Shape;236;p34"/>
          <p:cNvSpPr txBox="1"/>
          <p:nvPr/>
        </p:nvSpPr>
        <p:spPr>
          <a:xfrm>
            <a:off x="5307725" y="851025"/>
            <a:ext cx="3113100" cy="8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Note: we are considering m_hat as a random variable here.</a:t>
            </a:r>
            <a:endParaRPr>
              <a:latin typeface="Source Sans Pro"/>
              <a:ea typeface="Source Sans Pro"/>
              <a:cs typeface="Source Sans Pro"/>
              <a:sym typeface="Source Sans Pro"/>
            </a:endParaRPr>
          </a:p>
        </p:txBody>
      </p:sp>
      <p:sp>
        <p:nvSpPr>
          <p:cNvPr id="237" name="Google Shape;237;p34"/>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Drawbacks of the MLE method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5"/>
          <p:cNvPicPr preferRelativeResize="0"/>
          <p:nvPr/>
        </p:nvPicPr>
        <p:blipFill>
          <a:blip r:embed="rId3">
            <a:alphaModFix/>
          </a:blip>
          <a:stretch>
            <a:fillRect/>
          </a:stretch>
        </p:blipFill>
        <p:spPr>
          <a:xfrm>
            <a:off x="152400" y="564625"/>
            <a:ext cx="8839204" cy="1234381"/>
          </a:xfrm>
          <a:prstGeom prst="rect">
            <a:avLst/>
          </a:prstGeom>
          <a:noFill/>
          <a:ln>
            <a:noFill/>
          </a:ln>
        </p:spPr>
      </p:pic>
      <p:sp>
        <p:nvSpPr>
          <p:cNvPr id="243" name="Google Shape;243;p35"/>
          <p:cNvSpPr txBox="1"/>
          <p:nvPr/>
        </p:nvSpPr>
        <p:spPr>
          <a:xfrm>
            <a:off x="374925" y="3817625"/>
            <a:ext cx="8196900" cy="7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0000"/>
                </a:solidFill>
                <a:latin typeface="Source Sans Pro"/>
                <a:ea typeface="Source Sans Pro"/>
                <a:cs typeface="Source Sans Pro"/>
                <a:sym typeface="Source Sans Pro"/>
              </a:rPr>
              <a:t>So it turns out that our estimate for the drift is not </a:t>
            </a:r>
            <a:r>
              <a:rPr lang="en-GB" sz="1500">
                <a:solidFill>
                  <a:srgbClr val="FF0000"/>
                </a:solidFill>
                <a:latin typeface="Source Sans Pro"/>
                <a:ea typeface="Source Sans Pro"/>
                <a:cs typeface="Source Sans Pro"/>
                <a:sym typeface="Source Sans Pro"/>
              </a:rPr>
              <a:t>quite</a:t>
            </a:r>
            <a:r>
              <a:rPr lang="en-GB" sz="1500">
                <a:solidFill>
                  <a:srgbClr val="FF0000"/>
                </a:solidFill>
                <a:latin typeface="Source Sans Pro"/>
                <a:ea typeface="Source Sans Pro"/>
                <a:cs typeface="Source Sans Pro"/>
                <a:sym typeface="Source Sans Pro"/>
              </a:rPr>
              <a:t> </a:t>
            </a:r>
            <a:r>
              <a:rPr lang="en-GB" sz="1500">
                <a:solidFill>
                  <a:srgbClr val="FF0000"/>
                </a:solidFill>
                <a:latin typeface="Source Sans Pro"/>
                <a:ea typeface="Source Sans Pro"/>
                <a:cs typeface="Source Sans Pro"/>
                <a:sym typeface="Source Sans Pro"/>
              </a:rPr>
              <a:t>unbiased. But for large enough n, this rapidly becomes only a small issue.</a:t>
            </a:r>
            <a:endParaRPr sz="1500">
              <a:solidFill>
                <a:srgbClr val="FF0000"/>
              </a:solidFill>
              <a:latin typeface="Source Sans Pro"/>
              <a:ea typeface="Source Sans Pro"/>
              <a:cs typeface="Source Sans Pro"/>
              <a:sym typeface="Source Sans Pro"/>
            </a:endParaRPr>
          </a:p>
        </p:txBody>
      </p:sp>
      <p:pic>
        <p:nvPicPr>
          <p:cNvPr id="244" name="Google Shape;244;p35"/>
          <p:cNvPicPr preferRelativeResize="0"/>
          <p:nvPr/>
        </p:nvPicPr>
        <p:blipFill>
          <a:blip r:embed="rId4">
            <a:alphaModFix/>
          </a:blip>
          <a:stretch>
            <a:fillRect/>
          </a:stretch>
        </p:blipFill>
        <p:spPr>
          <a:xfrm>
            <a:off x="1835425" y="1799006"/>
            <a:ext cx="4477795" cy="2018619"/>
          </a:xfrm>
          <a:prstGeom prst="rect">
            <a:avLst/>
          </a:prstGeom>
          <a:noFill/>
          <a:ln>
            <a:noFill/>
          </a:ln>
        </p:spPr>
      </p:pic>
      <p:sp>
        <p:nvSpPr>
          <p:cNvPr id="245" name="Google Shape;245;p35"/>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Drawbacks of the MLE method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6"/>
          <p:cNvPicPr preferRelativeResize="0"/>
          <p:nvPr/>
        </p:nvPicPr>
        <p:blipFill>
          <a:blip r:embed="rId3">
            <a:alphaModFix/>
          </a:blip>
          <a:stretch>
            <a:fillRect/>
          </a:stretch>
        </p:blipFill>
        <p:spPr>
          <a:xfrm>
            <a:off x="60675" y="735446"/>
            <a:ext cx="9144003" cy="3205759"/>
          </a:xfrm>
          <a:prstGeom prst="rect">
            <a:avLst/>
          </a:prstGeom>
          <a:noFill/>
          <a:ln>
            <a:noFill/>
          </a:ln>
        </p:spPr>
      </p:pic>
      <p:pic>
        <p:nvPicPr>
          <p:cNvPr id="251" name="Google Shape;251;p36"/>
          <p:cNvPicPr preferRelativeResize="0"/>
          <p:nvPr/>
        </p:nvPicPr>
        <p:blipFill>
          <a:blip r:embed="rId4">
            <a:alphaModFix/>
          </a:blip>
          <a:stretch>
            <a:fillRect/>
          </a:stretch>
        </p:blipFill>
        <p:spPr>
          <a:xfrm>
            <a:off x="152400" y="4017805"/>
            <a:ext cx="8839204" cy="1057424"/>
          </a:xfrm>
          <a:prstGeom prst="rect">
            <a:avLst/>
          </a:prstGeom>
          <a:noFill/>
          <a:ln>
            <a:noFill/>
          </a:ln>
        </p:spPr>
      </p:pic>
      <p:sp>
        <p:nvSpPr>
          <p:cNvPr id="252" name="Google Shape;252;p36"/>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Drawbacks of the MLE method</a:t>
            </a:r>
            <a:endParaRPr/>
          </a:p>
        </p:txBody>
      </p:sp>
      <p:cxnSp>
        <p:nvCxnSpPr>
          <p:cNvPr id="253" name="Google Shape;253;p36"/>
          <p:cNvCxnSpPr/>
          <p:nvPr/>
        </p:nvCxnSpPr>
        <p:spPr>
          <a:xfrm flipH="1" rot="10800000">
            <a:off x="3199650" y="2221475"/>
            <a:ext cx="523200" cy="40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7"/>
          <p:cNvPicPr preferRelativeResize="0"/>
          <p:nvPr/>
        </p:nvPicPr>
        <p:blipFill>
          <a:blip r:embed="rId3">
            <a:alphaModFix/>
          </a:blip>
          <a:stretch>
            <a:fillRect/>
          </a:stretch>
        </p:blipFill>
        <p:spPr>
          <a:xfrm>
            <a:off x="67650" y="684584"/>
            <a:ext cx="9143999" cy="4365782"/>
          </a:xfrm>
          <a:prstGeom prst="rect">
            <a:avLst/>
          </a:prstGeom>
          <a:noFill/>
          <a:ln>
            <a:noFill/>
          </a:ln>
        </p:spPr>
      </p:pic>
      <p:sp>
        <p:nvSpPr>
          <p:cNvPr id="259" name="Google Shape;259;p37"/>
          <p:cNvSpPr/>
          <p:nvPr/>
        </p:nvSpPr>
        <p:spPr>
          <a:xfrm>
            <a:off x="3001450" y="3141450"/>
            <a:ext cx="291300" cy="2910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7632150" y="4005650"/>
            <a:ext cx="291300" cy="3537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Drawbacks of the MLE method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8"/>
          <p:cNvPicPr preferRelativeResize="0"/>
          <p:nvPr/>
        </p:nvPicPr>
        <p:blipFill>
          <a:blip r:embed="rId3">
            <a:alphaModFix/>
          </a:blip>
          <a:stretch>
            <a:fillRect/>
          </a:stretch>
        </p:blipFill>
        <p:spPr>
          <a:xfrm>
            <a:off x="152400" y="536825"/>
            <a:ext cx="8839199" cy="2527993"/>
          </a:xfrm>
          <a:prstGeom prst="rect">
            <a:avLst/>
          </a:prstGeom>
          <a:noFill/>
          <a:ln>
            <a:noFill/>
          </a:ln>
        </p:spPr>
      </p:pic>
      <p:pic>
        <p:nvPicPr>
          <p:cNvPr id="267" name="Google Shape;267;p38"/>
          <p:cNvPicPr preferRelativeResize="0"/>
          <p:nvPr/>
        </p:nvPicPr>
        <p:blipFill>
          <a:blip r:embed="rId4">
            <a:alphaModFix/>
          </a:blip>
          <a:stretch>
            <a:fillRect/>
          </a:stretch>
        </p:blipFill>
        <p:spPr>
          <a:xfrm>
            <a:off x="1509125" y="3011726"/>
            <a:ext cx="5642726" cy="2278575"/>
          </a:xfrm>
          <a:prstGeom prst="rect">
            <a:avLst/>
          </a:prstGeom>
          <a:noFill/>
          <a:ln>
            <a:noFill/>
          </a:ln>
        </p:spPr>
      </p:pic>
      <p:sp>
        <p:nvSpPr>
          <p:cNvPr id="268" name="Google Shape;268;p38"/>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Drawbacks of the MLE method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9"/>
          <p:cNvPicPr preferRelativeResize="0"/>
          <p:nvPr/>
        </p:nvPicPr>
        <p:blipFill>
          <a:blip r:embed="rId3">
            <a:alphaModFix/>
          </a:blip>
          <a:stretch>
            <a:fillRect/>
          </a:stretch>
        </p:blipFill>
        <p:spPr>
          <a:xfrm>
            <a:off x="463575" y="1148350"/>
            <a:ext cx="7779973" cy="3559450"/>
          </a:xfrm>
          <a:prstGeom prst="rect">
            <a:avLst/>
          </a:prstGeom>
          <a:noFill/>
          <a:ln>
            <a:noFill/>
          </a:ln>
        </p:spPr>
      </p:pic>
      <p:sp>
        <p:nvSpPr>
          <p:cNvPr id="274" name="Google Shape;274;p39"/>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Drawbacks of the MLE method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examples</a:t>
            </a:r>
            <a:endParaRPr/>
          </a:p>
        </p:txBody>
      </p:sp>
      <p:pic>
        <p:nvPicPr>
          <p:cNvPr id="280" name="Google Shape;280;p40"/>
          <p:cNvPicPr preferRelativeResize="0"/>
          <p:nvPr/>
        </p:nvPicPr>
        <p:blipFill>
          <a:blip r:embed="rId3">
            <a:alphaModFix/>
          </a:blip>
          <a:stretch>
            <a:fillRect/>
          </a:stretch>
        </p:blipFill>
        <p:spPr>
          <a:xfrm>
            <a:off x="357125" y="1048038"/>
            <a:ext cx="4063251" cy="3047424"/>
          </a:xfrm>
          <a:prstGeom prst="rect">
            <a:avLst/>
          </a:prstGeom>
          <a:noFill/>
          <a:ln>
            <a:noFill/>
          </a:ln>
        </p:spPr>
      </p:pic>
      <p:pic>
        <p:nvPicPr>
          <p:cNvPr id="281" name="Google Shape;281;p40"/>
          <p:cNvPicPr preferRelativeResize="0"/>
          <p:nvPr/>
        </p:nvPicPr>
        <p:blipFill>
          <a:blip r:embed="rId4">
            <a:alphaModFix/>
          </a:blip>
          <a:stretch>
            <a:fillRect/>
          </a:stretch>
        </p:blipFill>
        <p:spPr>
          <a:xfrm>
            <a:off x="4617475" y="1048037"/>
            <a:ext cx="4063251" cy="3047438"/>
          </a:xfrm>
          <a:prstGeom prst="rect">
            <a:avLst/>
          </a:prstGeom>
          <a:noFill/>
          <a:ln>
            <a:noFill/>
          </a:ln>
        </p:spPr>
      </p:pic>
      <p:sp>
        <p:nvSpPr>
          <p:cNvPr id="282" name="Google Shape;282;p40"/>
          <p:cNvSpPr txBox="1"/>
          <p:nvPr/>
        </p:nvSpPr>
        <p:spPr>
          <a:xfrm>
            <a:off x="326025" y="4291475"/>
            <a:ext cx="53301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Here we have taken mu = 0.0001, sigma = 0.01</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examples</a:t>
            </a:r>
            <a:endParaRPr/>
          </a:p>
        </p:txBody>
      </p:sp>
      <p:pic>
        <p:nvPicPr>
          <p:cNvPr id="288" name="Google Shape;288;p41"/>
          <p:cNvPicPr preferRelativeResize="0"/>
          <p:nvPr/>
        </p:nvPicPr>
        <p:blipFill>
          <a:blip r:embed="rId3">
            <a:alphaModFix/>
          </a:blip>
          <a:stretch>
            <a:fillRect/>
          </a:stretch>
        </p:blipFill>
        <p:spPr>
          <a:xfrm>
            <a:off x="531500" y="1031150"/>
            <a:ext cx="3945475" cy="2959099"/>
          </a:xfrm>
          <a:prstGeom prst="rect">
            <a:avLst/>
          </a:prstGeom>
          <a:noFill/>
          <a:ln>
            <a:noFill/>
          </a:ln>
        </p:spPr>
      </p:pic>
      <p:pic>
        <p:nvPicPr>
          <p:cNvPr id="289" name="Google Shape;289;p41"/>
          <p:cNvPicPr preferRelativeResize="0"/>
          <p:nvPr/>
        </p:nvPicPr>
        <p:blipFill>
          <a:blip r:embed="rId4">
            <a:alphaModFix/>
          </a:blip>
          <a:stretch>
            <a:fillRect/>
          </a:stretch>
        </p:blipFill>
        <p:spPr>
          <a:xfrm>
            <a:off x="4662975" y="1060913"/>
            <a:ext cx="3866125" cy="2899586"/>
          </a:xfrm>
          <a:prstGeom prst="rect">
            <a:avLst/>
          </a:prstGeom>
          <a:noFill/>
          <a:ln>
            <a:noFill/>
          </a:ln>
        </p:spPr>
      </p:pic>
      <p:sp>
        <p:nvSpPr>
          <p:cNvPr id="290" name="Google Shape;290;p41"/>
          <p:cNvSpPr/>
          <p:nvPr/>
        </p:nvSpPr>
        <p:spPr>
          <a:xfrm>
            <a:off x="6543350" y="3146575"/>
            <a:ext cx="447300" cy="47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Iterations of our synthetic data in R</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GB">
                <a:solidFill>
                  <a:schemeClr val="dk2"/>
                </a:solidFill>
              </a:rPr>
              <a:t>We know that a stock price over long periods of time cannot accurately be modelled by a single GBM</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Looking at stock price movement over the course of a few years you may come to a conclusion about the stability of the drift and volatility term when </a:t>
            </a:r>
            <a:r>
              <a:rPr lang="en-GB">
                <a:solidFill>
                  <a:schemeClr val="dk2"/>
                </a:solidFill>
              </a:rPr>
              <a:t>there</a:t>
            </a:r>
            <a:r>
              <a:rPr lang="en-GB">
                <a:solidFill>
                  <a:schemeClr val="dk2"/>
                </a:solidFill>
              </a:rPr>
              <a:t> are no external factors affecting the stock but around events such as stock splits, Dividend payments and earnings reports you may be under the impression that the </a:t>
            </a:r>
            <a:r>
              <a:rPr lang="en-GB">
                <a:solidFill>
                  <a:schemeClr val="dk2"/>
                </a:solidFill>
              </a:rPr>
              <a:t>volatility</a:t>
            </a:r>
            <a:r>
              <a:rPr lang="en-GB">
                <a:solidFill>
                  <a:schemeClr val="dk2"/>
                </a:solidFill>
              </a:rPr>
              <a:t> and drift change. </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Luckily these are pre determined events so we can model the stock price with multiple GBMs at </a:t>
            </a:r>
            <a:r>
              <a:rPr lang="en-GB">
                <a:solidFill>
                  <a:schemeClr val="dk2"/>
                </a:solidFill>
              </a:rPr>
              <a:t>predetermined</a:t>
            </a:r>
            <a:r>
              <a:rPr lang="en-GB">
                <a:solidFill>
                  <a:schemeClr val="dk2"/>
                </a:solidFill>
              </a:rPr>
              <a:t> time </a:t>
            </a:r>
            <a:r>
              <a:rPr lang="en-GB">
                <a:solidFill>
                  <a:schemeClr val="dk2"/>
                </a:solidFill>
              </a:rPr>
              <a:t>points which represent these events.</a:t>
            </a:r>
            <a:endParaRPr>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 examples</a:t>
            </a:r>
            <a:endParaRPr/>
          </a:p>
        </p:txBody>
      </p:sp>
      <p:pic>
        <p:nvPicPr>
          <p:cNvPr id="296" name="Google Shape;296;p42"/>
          <p:cNvPicPr preferRelativeResize="0"/>
          <p:nvPr/>
        </p:nvPicPr>
        <p:blipFill>
          <a:blip r:embed="rId3">
            <a:alphaModFix/>
          </a:blip>
          <a:stretch>
            <a:fillRect/>
          </a:stretch>
        </p:blipFill>
        <p:spPr>
          <a:xfrm>
            <a:off x="152400" y="687600"/>
            <a:ext cx="4419600" cy="3314700"/>
          </a:xfrm>
          <a:prstGeom prst="rect">
            <a:avLst/>
          </a:prstGeom>
          <a:noFill/>
          <a:ln>
            <a:noFill/>
          </a:ln>
        </p:spPr>
      </p:pic>
      <p:pic>
        <p:nvPicPr>
          <p:cNvPr id="297" name="Google Shape;297;p42"/>
          <p:cNvPicPr preferRelativeResize="0"/>
          <p:nvPr/>
        </p:nvPicPr>
        <p:blipFill>
          <a:blip r:embed="rId4">
            <a:alphaModFix/>
          </a:blip>
          <a:stretch>
            <a:fillRect/>
          </a:stretch>
        </p:blipFill>
        <p:spPr>
          <a:xfrm>
            <a:off x="4572000" y="716038"/>
            <a:ext cx="4343776" cy="3257825"/>
          </a:xfrm>
          <a:prstGeom prst="rect">
            <a:avLst/>
          </a:prstGeom>
          <a:noFill/>
          <a:ln>
            <a:noFill/>
          </a:ln>
        </p:spPr>
      </p:pic>
      <p:cxnSp>
        <p:nvCxnSpPr>
          <p:cNvPr id="298" name="Google Shape;298;p42"/>
          <p:cNvCxnSpPr/>
          <p:nvPr/>
        </p:nvCxnSpPr>
        <p:spPr>
          <a:xfrm rot="10800000">
            <a:off x="1061650" y="3851875"/>
            <a:ext cx="15000" cy="7353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p42"/>
          <p:cNvCxnSpPr/>
          <p:nvPr/>
        </p:nvCxnSpPr>
        <p:spPr>
          <a:xfrm flipH="1" rot="10800000">
            <a:off x="3798625" y="3851725"/>
            <a:ext cx="900" cy="750600"/>
          </a:xfrm>
          <a:prstGeom prst="straightConnector1">
            <a:avLst/>
          </a:prstGeom>
          <a:noFill/>
          <a:ln cap="flat" cmpd="sng" w="9525">
            <a:solidFill>
              <a:schemeClr val="dk2"/>
            </a:solidFill>
            <a:prstDash val="solid"/>
            <a:round/>
            <a:headEnd len="med" w="med" type="none"/>
            <a:tailEnd len="med" w="med" type="triangle"/>
          </a:ln>
        </p:spPr>
      </p:cxnSp>
      <p:cxnSp>
        <p:nvCxnSpPr>
          <p:cNvPr id="300" name="Google Shape;300;p42"/>
          <p:cNvCxnSpPr/>
          <p:nvPr/>
        </p:nvCxnSpPr>
        <p:spPr>
          <a:xfrm flipH="1" rot="10800000">
            <a:off x="5445475" y="3851800"/>
            <a:ext cx="15300" cy="758100"/>
          </a:xfrm>
          <a:prstGeom prst="straightConnector1">
            <a:avLst/>
          </a:prstGeom>
          <a:noFill/>
          <a:ln cap="flat" cmpd="sng" w="9525">
            <a:solidFill>
              <a:schemeClr val="dk2"/>
            </a:solidFill>
            <a:prstDash val="solid"/>
            <a:round/>
            <a:headEnd len="med" w="med" type="none"/>
            <a:tailEnd len="med" w="med" type="triangle"/>
          </a:ln>
        </p:spPr>
      </p:cxnSp>
      <p:cxnSp>
        <p:nvCxnSpPr>
          <p:cNvPr id="301" name="Google Shape;301;p42"/>
          <p:cNvCxnSpPr/>
          <p:nvPr/>
        </p:nvCxnSpPr>
        <p:spPr>
          <a:xfrm rot="10800000">
            <a:off x="8183425" y="3851950"/>
            <a:ext cx="20400" cy="74280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p42"/>
          <p:cNvSpPr txBox="1"/>
          <p:nvPr/>
        </p:nvSpPr>
        <p:spPr>
          <a:xfrm>
            <a:off x="947750" y="1319275"/>
            <a:ext cx="7962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a:ea typeface="Lato"/>
                <a:cs typeface="Lato"/>
                <a:sym typeface="Lato"/>
              </a:rPr>
              <a:t>Sig = 0.01</a:t>
            </a:r>
            <a:endParaRPr sz="1000">
              <a:latin typeface="Lato"/>
              <a:ea typeface="Lato"/>
              <a:cs typeface="Lato"/>
              <a:sym typeface="Lato"/>
            </a:endParaRPr>
          </a:p>
        </p:txBody>
      </p:sp>
      <p:sp>
        <p:nvSpPr>
          <p:cNvPr id="303" name="Google Shape;303;p42"/>
          <p:cNvSpPr txBox="1"/>
          <p:nvPr/>
        </p:nvSpPr>
        <p:spPr>
          <a:xfrm>
            <a:off x="5360525" y="1334425"/>
            <a:ext cx="8568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Lato"/>
                <a:ea typeface="Lato"/>
                <a:cs typeface="Lato"/>
                <a:sym typeface="Lato"/>
              </a:rPr>
              <a:t>Sig = 0.001</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000"/>
                                        <p:tgtEl>
                                          <p:spTgt spid="2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1000"/>
                                        <p:tgtEl>
                                          <p:spTgt spid="3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Changepoint detection</a:t>
            </a:r>
            <a:endParaRPr/>
          </a:p>
        </p:txBody>
      </p:sp>
      <p:pic>
        <p:nvPicPr>
          <p:cNvPr id="309" name="Google Shape;309;p43"/>
          <p:cNvPicPr preferRelativeResize="0"/>
          <p:nvPr/>
        </p:nvPicPr>
        <p:blipFill>
          <a:blip r:embed="rId3">
            <a:alphaModFix/>
          </a:blip>
          <a:stretch>
            <a:fillRect/>
          </a:stretch>
        </p:blipFill>
        <p:spPr>
          <a:xfrm>
            <a:off x="644251" y="3189825"/>
            <a:ext cx="8197216" cy="1885025"/>
          </a:xfrm>
          <a:prstGeom prst="rect">
            <a:avLst/>
          </a:prstGeom>
          <a:noFill/>
          <a:ln>
            <a:noFill/>
          </a:ln>
        </p:spPr>
      </p:pic>
      <p:pic>
        <p:nvPicPr>
          <p:cNvPr id="310" name="Google Shape;310;p43"/>
          <p:cNvPicPr preferRelativeResize="0"/>
          <p:nvPr/>
        </p:nvPicPr>
        <p:blipFill rotWithShape="1">
          <a:blip r:embed="rId4">
            <a:alphaModFix/>
          </a:blip>
          <a:srcRect b="0" l="0" r="0" t="4251"/>
          <a:stretch/>
        </p:blipFill>
        <p:spPr>
          <a:xfrm>
            <a:off x="834125" y="835175"/>
            <a:ext cx="7116375" cy="2354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nvSpPr>
        <p:spPr>
          <a:xfrm>
            <a:off x="421950" y="1500675"/>
            <a:ext cx="8300100" cy="3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With these definitions we endeavoured to create an algorithm which detected change points on synthetic data and on past stock market data. We provide the python code on the next slide but here is a description of how it works</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GB">
                <a:latin typeface="Source Sans Pro"/>
                <a:ea typeface="Source Sans Pro"/>
                <a:cs typeface="Source Sans Pro"/>
                <a:sym typeface="Source Sans Pro"/>
              </a:rPr>
              <a:t>Takes a window of data and estimates drift and volatility using the MLE finder function</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GB">
                <a:latin typeface="Source Sans Pro"/>
                <a:ea typeface="Source Sans Pro"/>
                <a:cs typeface="Source Sans Pro"/>
                <a:sym typeface="Source Sans Pro"/>
              </a:rPr>
              <a:t>Takes the next data point and tests if it is within the prediction interval from the previous slide</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GB">
                <a:latin typeface="Source Sans Pro"/>
                <a:ea typeface="Source Sans Pro"/>
                <a:cs typeface="Source Sans Pro"/>
                <a:sym typeface="Source Sans Pro"/>
              </a:rPr>
              <a:t>If it is</a:t>
            </a:r>
            <a:r>
              <a:rPr lang="en-GB">
                <a:latin typeface="Source Sans Pro"/>
                <a:ea typeface="Source Sans Pro"/>
                <a:cs typeface="Source Sans Pro"/>
                <a:sym typeface="Source Sans Pro"/>
              </a:rPr>
              <a:t>, then we label this iteration as safe and update our MLE estimates with the added data point and then repeat on the </a:t>
            </a:r>
            <a:r>
              <a:rPr lang="en-GB">
                <a:latin typeface="Source Sans Pro"/>
                <a:ea typeface="Source Sans Pro"/>
                <a:cs typeface="Source Sans Pro"/>
                <a:sym typeface="Source Sans Pro"/>
              </a:rPr>
              <a:t>next data point</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GB">
                <a:latin typeface="Source Sans Pro"/>
                <a:ea typeface="Source Sans Pro"/>
                <a:cs typeface="Source Sans Pro"/>
                <a:sym typeface="Source Sans Pro"/>
              </a:rPr>
              <a:t>If it is not</a:t>
            </a:r>
            <a:r>
              <a:rPr lang="en-GB">
                <a:latin typeface="Source Sans Pro"/>
                <a:ea typeface="Source Sans Pro"/>
                <a:cs typeface="Source Sans Pro"/>
                <a:sym typeface="Source Sans Pro"/>
              </a:rPr>
              <a:t>, then we detect a change point, forget the data we have used but store the MLE’s in a matrix with a drift, volatility and timestamp column we then consider the next window of data and start again.</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GB">
                <a:latin typeface="Source Sans Pro"/>
                <a:ea typeface="Source Sans Pro"/>
                <a:cs typeface="Source Sans Pro"/>
                <a:sym typeface="Source Sans Pro"/>
              </a:rPr>
              <a:t>The idea is that by estimating the MLE’s we can be more certain that a Stock is moving upwards or downwards if we spend time observing the movements first and then quantifying the movements of the window of data.</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16" name="Google Shape;316;p44"/>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Changepoint detection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5"/>
          <p:cNvPicPr preferRelativeResize="0"/>
          <p:nvPr/>
        </p:nvPicPr>
        <p:blipFill>
          <a:blip r:embed="rId3">
            <a:alphaModFix/>
          </a:blip>
          <a:stretch>
            <a:fillRect/>
          </a:stretch>
        </p:blipFill>
        <p:spPr>
          <a:xfrm>
            <a:off x="518400" y="1591400"/>
            <a:ext cx="3627669" cy="3316150"/>
          </a:xfrm>
          <a:prstGeom prst="rect">
            <a:avLst/>
          </a:prstGeom>
          <a:noFill/>
          <a:ln>
            <a:noFill/>
          </a:ln>
        </p:spPr>
      </p:pic>
      <p:pic>
        <p:nvPicPr>
          <p:cNvPr id="322" name="Google Shape;322;p45"/>
          <p:cNvPicPr preferRelativeResize="0"/>
          <p:nvPr/>
        </p:nvPicPr>
        <p:blipFill>
          <a:blip r:embed="rId4">
            <a:alphaModFix/>
          </a:blip>
          <a:stretch>
            <a:fillRect/>
          </a:stretch>
        </p:blipFill>
        <p:spPr>
          <a:xfrm>
            <a:off x="349456" y="92850"/>
            <a:ext cx="3965557" cy="1619250"/>
          </a:xfrm>
          <a:prstGeom prst="rect">
            <a:avLst/>
          </a:prstGeom>
          <a:noFill/>
          <a:ln>
            <a:noFill/>
          </a:ln>
        </p:spPr>
      </p:pic>
      <p:sp>
        <p:nvSpPr>
          <p:cNvPr id="323" name="Google Shape;323;p45"/>
          <p:cNvSpPr/>
          <p:nvPr/>
        </p:nvSpPr>
        <p:spPr>
          <a:xfrm>
            <a:off x="3008150" y="749225"/>
            <a:ext cx="1476300" cy="232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5"/>
          <p:cNvSpPr txBox="1"/>
          <p:nvPr/>
        </p:nvSpPr>
        <p:spPr>
          <a:xfrm>
            <a:off x="4864950" y="628625"/>
            <a:ext cx="21912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Source Sans Pro"/>
                <a:ea typeface="Source Sans Pro"/>
                <a:cs typeface="Source Sans Pro"/>
                <a:sym typeface="Source Sans Pro"/>
              </a:rPr>
              <a:t>Prepares a matrix to store the MLE data</a:t>
            </a:r>
            <a:endParaRPr sz="1000">
              <a:latin typeface="Source Sans Pro"/>
              <a:ea typeface="Source Sans Pro"/>
              <a:cs typeface="Source Sans Pro"/>
              <a:sym typeface="Source Sans Pro"/>
            </a:endParaRPr>
          </a:p>
        </p:txBody>
      </p:sp>
      <p:sp>
        <p:nvSpPr>
          <p:cNvPr id="325" name="Google Shape;325;p45"/>
          <p:cNvSpPr/>
          <p:nvPr/>
        </p:nvSpPr>
        <p:spPr>
          <a:xfrm>
            <a:off x="4391475" y="1476200"/>
            <a:ext cx="1095600" cy="161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5"/>
          <p:cNvSpPr txBox="1"/>
          <p:nvPr/>
        </p:nvSpPr>
        <p:spPr>
          <a:xfrm>
            <a:off x="5672725" y="1285100"/>
            <a:ext cx="23160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Source Sans Pro"/>
                <a:ea typeface="Source Sans Pro"/>
                <a:cs typeface="Source Sans Pro"/>
                <a:sym typeface="Source Sans Pro"/>
              </a:rPr>
              <a:t>Breaks if the next window is past the end of the data frame</a:t>
            </a:r>
            <a:endParaRPr sz="1000">
              <a:latin typeface="Source Sans Pro"/>
              <a:ea typeface="Source Sans Pro"/>
              <a:cs typeface="Source Sans Pro"/>
              <a:sym typeface="Source Sans Pro"/>
            </a:endParaRPr>
          </a:p>
        </p:txBody>
      </p:sp>
      <p:sp>
        <p:nvSpPr>
          <p:cNvPr id="327" name="Google Shape;327;p45"/>
          <p:cNvSpPr/>
          <p:nvPr/>
        </p:nvSpPr>
        <p:spPr>
          <a:xfrm>
            <a:off x="3797275" y="1782575"/>
            <a:ext cx="1244100" cy="1077000"/>
          </a:xfrm>
          <a:prstGeom prst="rightBrace">
            <a:avLst>
              <a:gd fmla="val 50000" name="adj1"/>
              <a:gd fmla="val 50000" name="adj2"/>
            </a:avLst>
          </a:prstGeom>
          <a:solidFill>
            <a:schemeClr val="lt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txBox="1"/>
          <p:nvPr/>
        </p:nvSpPr>
        <p:spPr>
          <a:xfrm>
            <a:off x="5171550" y="2095625"/>
            <a:ext cx="18846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Source Sans Pro"/>
                <a:ea typeface="Source Sans Pro"/>
                <a:cs typeface="Source Sans Pro"/>
                <a:sym typeface="Source Sans Pro"/>
              </a:rPr>
              <a:t>T interval condition</a:t>
            </a:r>
            <a:endParaRPr sz="1000">
              <a:latin typeface="Source Sans Pro"/>
              <a:ea typeface="Source Sans Pro"/>
              <a:cs typeface="Source Sans Pro"/>
              <a:sym typeface="Source Sans Pro"/>
            </a:endParaRPr>
          </a:p>
        </p:txBody>
      </p:sp>
      <p:sp>
        <p:nvSpPr>
          <p:cNvPr id="329" name="Google Shape;329;p45"/>
          <p:cNvSpPr/>
          <p:nvPr/>
        </p:nvSpPr>
        <p:spPr>
          <a:xfrm>
            <a:off x="4020100" y="3360925"/>
            <a:ext cx="552000" cy="12255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5"/>
          <p:cNvSpPr txBox="1"/>
          <p:nvPr/>
        </p:nvSpPr>
        <p:spPr>
          <a:xfrm>
            <a:off x="4985675" y="3713725"/>
            <a:ext cx="1884600" cy="5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Change </a:t>
            </a:r>
            <a:r>
              <a:rPr lang="en-GB">
                <a:latin typeface="Source Sans Pro"/>
                <a:ea typeface="Source Sans Pro"/>
                <a:cs typeface="Source Sans Pro"/>
                <a:sym typeface="Source Sans Pro"/>
              </a:rPr>
              <a:t>point detection</a:t>
            </a:r>
            <a:endParaRPr>
              <a:latin typeface="Source Sans Pro"/>
              <a:ea typeface="Source Sans Pro"/>
              <a:cs typeface="Source Sans Pro"/>
              <a:sym typeface="Source Sans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this looks on synthetic and real data</a:t>
            </a:r>
            <a:endParaRPr/>
          </a:p>
        </p:txBody>
      </p:sp>
      <p:sp>
        <p:nvSpPr>
          <p:cNvPr id="336" name="Google Shape;336;p46"/>
          <p:cNvSpPr txBox="1"/>
          <p:nvPr>
            <p:ph idx="1" type="body"/>
          </p:nvPr>
        </p:nvSpPr>
        <p:spPr>
          <a:xfrm>
            <a:off x="554538" y="1143175"/>
            <a:ext cx="2399400" cy="1122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sz="1400">
                <a:solidFill>
                  <a:schemeClr val="dk2"/>
                </a:solidFill>
              </a:rPr>
              <a:t>The red lines in the </a:t>
            </a:r>
            <a:r>
              <a:rPr lang="en-GB" sz="1400">
                <a:solidFill>
                  <a:schemeClr val="dk2"/>
                </a:solidFill>
              </a:rPr>
              <a:t>plot are pre determined change points, the black are points detected by the algorithm.</a:t>
            </a:r>
            <a:r>
              <a:rPr lang="en-GB" sz="1400"/>
              <a:t> </a:t>
            </a:r>
            <a:endParaRPr sz="1400"/>
          </a:p>
        </p:txBody>
      </p:sp>
      <p:pic>
        <p:nvPicPr>
          <p:cNvPr id="337" name="Google Shape;337;p46"/>
          <p:cNvPicPr preferRelativeResize="0"/>
          <p:nvPr/>
        </p:nvPicPr>
        <p:blipFill>
          <a:blip r:embed="rId3">
            <a:alphaModFix/>
          </a:blip>
          <a:stretch>
            <a:fillRect/>
          </a:stretch>
        </p:blipFill>
        <p:spPr>
          <a:xfrm>
            <a:off x="102135" y="2340225"/>
            <a:ext cx="3304225" cy="2238350"/>
          </a:xfrm>
          <a:prstGeom prst="rect">
            <a:avLst/>
          </a:prstGeom>
          <a:noFill/>
          <a:ln>
            <a:noFill/>
          </a:ln>
        </p:spPr>
      </p:pic>
      <p:pic>
        <p:nvPicPr>
          <p:cNvPr id="338" name="Google Shape;338;p46"/>
          <p:cNvPicPr preferRelativeResize="0"/>
          <p:nvPr/>
        </p:nvPicPr>
        <p:blipFill>
          <a:blip r:embed="rId4">
            <a:alphaModFix/>
          </a:blip>
          <a:stretch>
            <a:fillRect/>
          </a:stretch>
        </p:blipFill>
        <p:spPr>
          <a:xfrm>
            <a:off x="5235250" y="2572975"/>
            <a:ext cx="3304226" cy="2016887"/>
          </a:xfrm>
          <a:prstGeom prst="rect">
            <a:avLst/>
          </a:prstGeom>
          <a:noFill/>
          <a:ln>
            <a:noFill/>
          </a:ln>
        </p:spPr>
      </p:pic>
      <p:sp>
        <p:nvSpPr>
          <p:cNvPr id="339" name="Google Shape;339;p46"/>
          <p:cNvSpPr txBox="1"/>
          <p:nvPr/>
        </p:nvSpPr>
        <p:spPr>
          <a:xfrm>
            <a:off x="5273400" y="1143175"/>
            <a:ext cx="3558900" cy="14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On real time stock data it </a:t>
            </a:r>
            <a:r>
              <a:rPr lang="en-GB">
                <a:latin typeface="Source Sans Pro"/>
                <a:ea typeface="Source Sans Pro"/>
                <a:cs typeface="Source Sans Pro"/>
                <a:sym typeface="Source Sans Pro"/>
              </a:rPr>
              <a:t>accurately</a:t>
            </a:r>
            <a:r>
              <a:rPr lang="en-GB">
                <a:latin typeface="Source Sans Pro"/>
                <a:ea typeface="Source Sans Pro"/>
                <a:cs typeface="Source Sans Pro"/>
                <a:sym typeface="Source Sans Pro"/>
              </a:rPr>
              <a:t> predicts the direction of the stock with the drift term matching whether or not the value at the </a:t>
            </a:r>
            <a:r>
              <a:rPr lang="en-GB">
                <a:latin typeface="Source Sans Pro"/>
                <a:ea typeface="Source Sans Pro"/>
                <a:cs typeface="Source Sans Pro"/>
                <a:sym typeface="Source Sans Pro"/>
              </a:rPr>
              <a:t>next</a:t>
            </a:r>
            <a:r>
              <a:rPr lang="en-GB">
                <a:latin typeface="Source Sans Pro"/>
                <a:ea typeface="Source Sans Pro"/>
                <a:cs typeface="Source Sans Pro"/>
                <a:sym typeface="Source Sans Pro"/>
              </a:rPr>
              <a:t> changepoint is more or less than the value at the </a:t>
            </a:r>
            <a:r>
              <a:rPr lang="en-GB">
                <a:latin typeface="Source Sans Pro"/>
                <a:ea typeface="Source Sans Pro"/>
                <a:cs typeface="Source Sans Pro"/>
                <a:sym typeface="Source Sans Pro"/>
              </a:rPr>
              <a:t>previous change point</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7"/>
          <p:cNvPicPr preferRelativeResize="0"/>
          <p:nvPr/>
        </p:nvPicPr>
        <p:blipFill>
          <a:blip r:embed="rId3">
            <a:alphaModFix/>
          </a:blip>
          <a:stretch>
            <a:fillRect/>
          </a:stretch>
        </p:blipFill>
        <p:spPr>
          <a:xfrm>
            <a:off x="314575" y="604713"/>
            <a:ext cx="5321575" cy="3248275"/>
          </a:xfrm>
          <a:prstGeom prst="rect">
            <a:avLst/>
          </a:prstGeom>
          <a:noFill/>
          <a:ln>
            <a:noFill/>
          </a:ln>
        </p:spPr>
      </p:pic>
      <p:sp>
        <p:nvSpPr>
          <p:cNvPr id="345" name="Google Shape;345;p47"/>
          <p:cNvSpPr txBox="1"/>
          <p:nvPr/>
        </p:nvSpPr>
        <p:spPr>
          <a:xfrm>
            <a:off x="5867675" y="775788"/>
            <a:ext cx="2618100" cy="29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Source Sans Pro"/>
                <a:ea typeface="Source Sans Pro"/>
                <a:cs typeface="Source Sans Pro"/>
                <a:sym typeface="Source Sans Pro"/>
              </a:rPr>
              <a:t>It’s important to note that in the intervals around 400, 200 and 100 we couldn’t trade for very long </a:t>
            </a:r>
            <a:r>
              <a:rPr lang="en-GB">
                <a:latin typeface="Source Sans Pro"/>
                <a:ea typeface="Source Sans Pro"/>
                <a:cs typeface="Source Sans Pro"/>
                <a:sym typeface="Source Sans Pro"/>
              </a:rPr>
              <a:t>because</a:t>
            </a:r>
            <a:r>
              <a:rPr lang="en-GB">
                <a:latin typeface="Source Sans Pro"/>
                <a:ea typeface="Source Sans Pro"/>
                <a:cs typeface="Source Sans Pro"/>
                <a:sym typeface="Source Sans Pro"/>
              </a:rPr>
              <a:t> the point directly after the window that the MLE’s were determined was detected as a changepoint.</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GB">
                <a:latin typeface="Source Sans Pro"/>
                <a:ea typeface="Source Sans Pro"/>
                <a:cs typeface="Source Sans Pro"/>
                <a:sym typeface="Source Sans Pro"/>
              </a:rPr>
              <a:t>This was clearly an issue as this meant our capacity to profit was capped so we decided to use the reverse point notion instead for the remainder of the code.</a:t>
            </a:r>
            <a:endParaRPr>
              <a:latin typeface="Source Sans Pro"/>
              <a:ea typeface="Source Sans Pro"/>
              <a:cs typeface="Source Sans Pro"/>
              <a:sym typeface="Source Sans Pro"/>
            </a:endParaRPr>
          </a:p>
        </p:txBody>
      </p:sp>
      <p:sp>
        <p:nvSpPr>
          <p:cNvPr id="346" name="Google Shape;346;p47"/>
          <p:cNvSpPr/>
          <p:nvPr/>
        </p:nvSpPr>
        <p:spPr>
          <a:xfrm>
            <a:off x="2832850" y="3106975"/>
            <a:ext cx="731100" cy="746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7"/>
          <p:cNvSpPr/>
          <p:nvPr/>
        </p:nvSpPr>
        <p:spPr>
          <a:xfrm>
            <a:off x="1357675" y="3198475"/>
            <a:ext cx="509100" cy="563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7"/>
          <p:cNvSpPr/>
          <p:nvPr/>
        </p:nvSpPr>
        <p:spPr>
          <a:xfrm>
            <a:off x="1866775" y="3158425"/>
            <a:ext cx="548400" cy="563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7"/>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this looks on synthetic and real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Algorithm </a:t>
            </a:r>
            <a:endParaRPr/>
          </a:p>
        </p:txBody>
      </p:sp>
      <p:sp>
        <p:nvSpPr>
          <p:cNvPr id="355" name="Google Shape;355;p48"/>
          <p:cNvSpPr txBox="1"/>
          <p:nvPr>
            <p:ph idx="1" type="body"/>
          </p:nvPr>
        </p:nvSpPr>
        <p:spPr>
          <a:xfrm>
            <a:off x="566350" y="1441200"/>
            <a:ext cx="7894800" cy="33129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GB" sz="2014">
                <a:solidFill>
                  <a:schemeClr val="dk2"/>
                </a:solidFill>
              </a:rPr>
              <a:t>Our intention was to use the functions we have defined to create a mathematically sound trading algorithm. The procedure is as follows</a:t>
            </a:r>
            <a:endParaRPr sz="2014">
              <a:solidFill>
                <a:schemeClr val="dk2"/>
              </a:solidFill>
            </a:endParaRPr>
          </a:p>
          <a:p>
            <a:pPr indent="-298940" lvl="0" marL="457200" rtl="0" algn="l">
              <a:spcBef>
                <a:spcPts val="1200"/>
              </a:spcBef>
              <a:spcAft>
                <a:spcPts val="0"/>
              </a:spcAft>
              <a:buClr>
                <a:schemeClr val="dk2"/>
              </a:buClr>
              <a:buSzPct val="100000"/>
              <a:buChar char="●"/>
            </a:pPr>
            <a:r>
              <a:rPr lang="en-GB" sz="2014">
                <a:solidFill>
                  <a:schemeClr val="dk2"/>
                </a:solidFill>
              </a:rPr>
              <a:t>Consider the price data sequentially and use the reverse point detector algorithm to find reverse points in the data.</a:t>
            </a:r>
            <a:endParaRPr sz="2014">
              <a:solidFill>
                <a:schemeClr val="dk2"/>
              </a:solidFill>
            </a:endParaRPr>
          </a:p>
          <a:p>
            <a:pPr indent="-298940" lvl="0" marL="457200" rtl="0" algn="l">
              <a:spcBef>
                <a:spcPts val="0"/>
              </a:spcBef>
              <a:spcAft>
                <a:spcPts val="0"/>
              </a:spcAft>
              <a:buClr>
                <a:schemeClr val="dk2"/>
              </a:buClr>
              <a:buSzPct val="100000"/>
              <a:buChar char="●"/>
            </a:pPr>
            <a:r>
              <a:rPr lang="en-GB" sz="2014">
                <a:solidFill>
                  <a:schemeClr val="dk2"/>
                </a:solidFill>
              </a:rPr>
              <a:t>We aim to buy and hold shares </a:t>
            </a:r>
            <a:r>
              <a:rPr lang="en-GB" sz="2014">
                <a:solidFill>
                  <a:schemeClr val="dk2"/>
                </a:solidFill>
              </a:rPr>
              <a:t>until</a:t>
            </a:r>
            <a:r>
              <a:rPr lang="en-GB" sz="2014">
                <a:solidFill>
                  <a:schemeClr val="dk2"/>
                </a:solidFill>
              </a:rPr>
              <a:t> the next reverse point if the drift detected is positive and </a:t>
            </a:r>
            <a:r>
              <a:rPr lang="en-GB" sz="2014">
                <a:solidFill>
                  <a:schemeClr val="dk2"/>
                </a:solidFill>
              </a:rPr>
              <a:t>given mu there is a 0.55 probability of making profit</a:t>
            </a:r>
            <a:r>
              <a:rPr lang="en-GB" sz="2014">
                <a:solidFill>
                  <a:schemeClr val="dk2"/>
                </a:solidFill>
              </a:rPr>
              <a:t>.</a:t>
            </a:r>
            <a:endParaRPr sz="2014">
              <a:solidFill>
                <a:schemeClr val="dk2"/>
              </a:solidFill>
            </a:endParaRPr>
          </a:p>
          <a:p>
            <a:pPr indent="-298940" lvl="0" marL="457200" rtl="0" algn="l">
              <a:spcBef>
                <a:spcPts val="0"/>
              </a:spcBef>
              <a:spcAft>
                <a:spcPts val="0"/>
              </a:spcAft>
              <a:buClr>
                <a:schemeClr val="dk2"/>
              </a:buClr>
              <a:buSzPct val="100000"/>
              <a:buChar char="●"/>
            </a:pPr>
            <a:r>
              <a:rPr lang="en-GB" sz="2014">
                <a:solidFill>
                  <a:schemeClr val="dk2"/>
                </a:solidFill>
              </a:rPr>
              <a:t>We will short a stock until the next reverse point if the drift is negative and given mu there is a 0.55 chance of making profit.</a:t>
            </a:r>
            <a:endParaRPr sz="2014">
              <a:solidFill>
                <a:schemeClr val="dk2"/>
              </a:solidFill>
            </a:endParaRPr>
          </a:p>
          <a:p>
            <a:pPr indent="0" lvl="0" marL="0" rtl="0" algn="l">
              <a:spcBef>
                <a:spcPts val="1200"/>
              </a:spcBef>
              <a:spcAft>
                <a:spcPts val="0"/>
              </a:spcAft>
              <a:buNone/>
            </a:pPr>
            <a:r>
              <a:rPr lang="en-GB" sz="2014">
                <a:solidFill>
                  <a:schemeClr val="dk2"/>
                </a:solidFill>
              </a:rPr>
              <a:t>We have some general conditions that we could use to detect the strength of the </a:t>
            </a:r>
            <a:r>
              <a:rPr lang="en-GB" sz="2014">
                <a:solidFill>
                  <a:schemeClr val="dk2"/>
                </a:solidFill>
              </a:rPr>
              <a:t>drift that is detected. That is we could perform a monte carlo simulation with the detected drift and volatility and only make trades if the percentage chance we profit is above a certain level for instance 0.6. This can be added if we define a predetermined time where we exit our trade, or can be estimated.</a:t>
            </a:r>
            <a:endParaRPr sz="2014">
              <a:solidFill>
                <a:schemeClr val="dk2"/>
              </a:solidFill>
            </a:endParaRPr>
          </a:p>
          <a:p>
            <a:pPr indent="0" lvl="0" marL="0" rtl="0" algn="l">
              <a:spcBef>
                <a:spcPts val="1200"/>
              </a:spcBef>
              <a:spcAft>
                <a:spcPts val="0"/>
              </a:spcAft>
              <a:buNone/>
            </a:pPr>
            <a:r>
              <a:rPr lang="en-GB" sz="2014">
                <a:solidFill>
                  <a:schemeClr val="dk2"/>
                </a:solidFill>
              </a:rPr>
              <a:t>We could add in a stop loss to prevent bad decisions from ruining our portfolio. </a:t>
            </a:r>
            <a:endParaRPr sz="2014">
              <a:solidFill>
                <a:schemeClr val="dk2"/>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Making more </a:t>
            </a:r>
            <a:r>
              <a:rPr lang="en-GB"/>
              <a:t>decisive</a:t>
            </a:r>
            <a:r>
              <a:rPr lang="en-GB"/>
              <a:t> trades</a:t>
            </a:r>
            <a:endParaRPr/>
          </a:p>
        </p:txBody>
      </p:sp>
      <p:pic>
        <p:nvPicPr>
          <p:cNvPr id="361" name="Google Shape;361;p49"/>
          <p:cNvPicPr preferRelativeResize="0"/>
          <p:nvPr/>
        </p:nvPicPr>
        <p:blipFill>
          <a:blip r:embed="rId3">
            <a:alphaModFix/>
          </a:blip>
          <a:stretch>
            <a:fillRect/>
          </a:stretch>
        </p:blipFill>
        <p:spPr>
          <a:xfrm>
            <a:off x="95563" y="859445"/>
            <a:ext cx="8952873" cy="25398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Making more decisive trades</a:t>
            </a:r>
            <a:endParaRPr/>
          </a:p>
        </p:txBody>
      </p:sp>
      <p:pic>
        <p:nvPicPr>
          <p:cNvPr id="367" name="Google Shape;367;p50"/>
          <p:cNvPicPr preferRelativeResize="0"/>
          <p:nvPr/>
        </p:nvPicPr>
        <p:blipFill>
          <a:blip r:embed="rId3">
            <a:alphaModFix/>
          </a:blip>
          <a:stretch>
            <a:fillRect/>
          </a:stretch>
        </p:blipFill>
        <p:spPr>
          <a:xfrm>
            <a:off x="152400" y="687600"/>
            <a:ext cx="8839204" cy="22227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Making more decisive trades</a:t>
            </a:r>
            <a:endParaRPr/>
          </a:p>
        </p:txBody>
      </p:sp>
      <p:pic>
        <p:nvPicPr>
          <p:cNvPr id="373" name="Google Shape;373;p51"/>
          <p:cNvPicPr preferRelativeResize="0"/>
          <p:nvPr/>
        </p:nvPicPr>
        <p:blipFill>
          <a:blip r:embed="rId3">
            <a:alphaModFix/>
          </a:blip>
          <a:stretch>
            <a:fillRect/>
          </a:stretch>
        </p:blipFill>
        <p:spPr>
          <a:xfrm>
            <a:off x="152400" y="687600"/>
            <a:ext cx="8839204" cy="3314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3">
            <a:alphaModFix/>
          </a:blip>
          <a:stretch>
            <a:fillRect/>
          </a:stretch>
        </p:blipFill>
        <p:spPr>
          <a:xfrm>
            <a:off x="152400" y="811600"/>
            <a:ext cx="4721850" cy="2878175"/>
          </a:xfrm>
          <a:prstGeom prst="rect">
            <a:avLst/>
          </a:prstGeom>
          <a:noFill/>
          <a:ln>
            <a:noFill/>
          </a:ln>
        </p:spPr>
      </p:pic>
      <p:pic>
        <p:nvPicPr>
          <p:cNvPr id="106" name="Google Shape;106;p16"/>
          <p:cNvPicPr preferRelativeResize="0"/>
          <p:nvPr/>
        </p:nvPicPr>
        <p:blipFill>
          <a:blip r:embed="rId4">
            <a:alphaModFix/>
          </a:blip>
          <a:stretch>
            <a:fillRect/>
          </a:stretch>
        </p:blipFill>
        <p:spPr>
          <a:xfrm>
            <a:off x="152400" y="3689775"/>
            <a:ext cx="4721851" cy="1237979"/>
          </a:xfrm>
          <a:prstGeom prst="rect">
            <a:avLst/>
          </a:prstGeom>
          <a:noFill/>
          <a:ln>
            <a:noFill/>
          </a:ln>
        </p:spPr>
      </p:pic>
      <p:pic>
        <p:nvPicPr>
          <p:cNvPr id="107" name="Google Shape;107;p16"/>
          <p:cNvPicPr preferRelativeResize="0"/>
          <p:nvPr/>
        </p:nvPicPr>
        <p:blipFill>
          <a:blip r:embed="rId5">
            <a:alphaModFix/>
          </a:blip>
          <a:stretch>
            <a:fillRect/>
          </a:stretch>
        </p:blipFill>
        <p:spPr>
          <a:xfrm>
            <a:off x="5319924" y="538475"/>
            <a:ext cx="3178574" cy="4465750"/>
          </a:xfrm>
          <a:prstGeom prst="rect">
            <a:avLst/>
          </a:prstGeom>
          <a:noFill/>
          <a:ln>
            <a:noFill/>
          </a:ln>
        </p:spPr>
      </p:pic>
      <p:sp>
        <p:nvSpPr>
          <p:cNvPr id="108" name="Google Shape;108;p16"/>
          <p:cNvSpPr txBox="1"/>
          <p:nvPr/>
        </p:nvSpPr>
        <p:spPr>
          <a:xfrm>
            <a:off x="152400" y="64225"/>
            <a:ext cx="61032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Predetermined changepoints</a:t>
            </a:r>
            <a:endParaRPr b="1" sz="18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2"/>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Making more decisive trades</a:t>
            </a:r>
            <a:endParaRPr/>
          </a:p>
        </p:txBody>
      </p:sp>
      <p:pic>
        <p:nvPicPr>
          <p:cNvPr id="379" name="Google Shape;379;p52"/>
          <p:cNvPicPr preferRelativeResize="0"/>
          <p:nvPr/>
        </p:nvPicPr>
        <p:blipFill>
          <a:blip r:embed="rId3">
            <a:alphaModFix/>
          </a:blip>
          <a:stretch>
            <a:fillRect/>
          </a:stretch>
        </p:blipFill>
        <p:spPr>
          <a:xfrm>
            <a:off x="152400" y="687600"/>
            <a:ext cx="8839204" cy="39103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3"/>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Making more decisive trades</a:t>
            </a:r>
            <a:endParaRPr/>
          </a:p>
        </p:txBody>
      </p:sp>
      <p:pic>
        <p:nvPicPr>
          <p:cNvPr id="385" name="Google Shape;385;p53"/>
          <p:cNvPicPr preferRelativeResize="0"/>
          <p:nvPr/>
        </p:nvPicPr>
        <p:blipFill>
          <a:blip r:embed="rId3">
            <a:alphaModFix/>
          </a:blip>
          <a:stretch>
            <a:fillRect/>
          </a:stretch>
        </p:blipFill>
        <p:spPr>
          <a:xfrm>
            <a:off x="154250" y="646850"/>
            <a:ext cx="8916250" cy="4371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Making more decisive trades</a:t>
            </a:r>
            <a:endParaRPr/>
          </a:p>
        </p:txBody>
      </p:sp>
      <p:pic>
        <p:nvPicPr>
          <p:cNvPr id="391" name="Google Shape;391;p54"/>
          <p:cNvPicPr preferRelativeResize="0"/>
          <p:nvPr/>
        </p:nvPicPr>
        <p:blipFill>
          <a:blip r:embed="rId3">
            <a:alphaModFix/>
          </a:blip>
          <a:stretch>
            <a:fillRect/>
          </a:stretch>
        </p:blipFill>
        <p:spPr>
          <a:xfrm>
            <a:off x="88225" y="535200"/>
            <a:ext cx="8839204" cy="2576662"/>
          </a:xfrm>
          <a:prstGeom prst="rect">
            <a:avLst/>
          </a:prstGeom>
          <a:noFill/>
          <a:ln>
            <a:noFill/>
          </a:ln>
        </p:spPr>
      </p:pic>
      <p:pic>
        <p:nvPicPr>
          <p:cNvPr id="392" name="Google Shape;392;p54"/>
          <p:cNvPicPr preferRelativeResize="0"/>
          <p:nvPr/>
        </p:nvPicPr>
        <p:blipFill>
          <a:blip r:embed="rId4">
            <a:alphaModFix/>
          </a:blip>
          <a:stretch>
            <a:fillRect/>
          </a:stretch>
        </p:blipFill>
        <p:spPr>
          <a:xfrm>
            <a:off x="446400" y="3234862"/>
            <a:ext cx="7806986" cy="172683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Backtesting Using Backtrader.py</a:t>
            </a:r>
            <a:endParaRPr/>
          </a:p>
        </p:txBody>
      </p:sp>
      <p:sp>
        <p:nvSpPr>
          <p:cNvPr id="398" name="Google Shape;398;p55"/>
          <p:cNvSpPr txBox="1"/>
          <p:nvPr>
            <p:ph idx="1" type="body"/>
          </p:nvPr>
        </p:nvSpPr>
        <p:spPr>
          <a:xfrm>
            <a:off x="727650" y="827825"/>
            <a:ext cx="7688700" cy="22611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After all of this build up, it is finally time to back-test our algorithm! To do this, we initially created our own back-test function </a:t>
            </a:r>
            <a:r>
              <a:rPr lang="en-GB">
                <a:solidFill>
                  <a:schemeClr val="dk2"/>
                </a:solidFill>
              </a:rPr>
              <a:t>which was easy to use and provided extremely quick end results. Some of the issues were: </a:t>
            </a:r>
            <a:endParaRPr>
              <a:solidFill>
                <a:schemeClr val="dk2"/>
              </a:solidFill>
            </a:endParaRPr>
          </a:p>
          <a:p>
            <a:pPr indent="-311150" lvl="0" marL="457200" rtl="0" algn="l">
              <a:spcBef>
                <a:spcPts val="1200"/>
              </a:spcBef>
              <a:spcAft>
                <a:spcPts val="0"/>
              </a:spcAft>
              <a:buClr>
                <a:schemeClr val="dk2"/>
              </a:buClr>
              <a:buSzPts val="1300"/>
              <a:buChar char="●"/>
            </a:pPr>
            <a:r>
              <a:rPr lang="en-GB">
                <a:solidFill>
                  <a:schemeClr val="dk2"/>
                </a:solidFill>
              </a:rPr>
              <a:t>We didn’t have great interpretability.</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It was difficult to assess whether there were any errors.</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It was a static ‘offline’ method - it didn’t need to (or could) run in real time.</a:t>
            </a:r>
            <a:endParaRPr>
              <a:solidFill>
                <a:schemeClr val="dk2"/>
              </a:solidFill>
            </a:endParaRPr>
          </a:p>
        </p:txBody>
      </p:sp>
      <p:pic>
        <p:nvPicPr>
          <p:cNvPr id="399" name="Google Shape;399;p55"/>
          <p:cNvPicPr preferRelativeResize="0"/>
          <p:nvPr/>
        </p:nvPicPr>
        <p:blipFill>
          <a:blip r:embed="rId3">
            <a:alphaModFix/>
          </a:blip>
          <a:stretch>
            <a:fillRect/>
          </a:stretch>
        </p:blipFill>
        <p:spPr>
          <a:xfrm>
            <a:off x="6923200" y="2655150"/>
            <a:ext cx="1219200" cy="1219200"/>
          </a:xfrm>
          <a:prstGeom prst="rect">
            <a:avLst/>
          </a:prstGeom>
          <a:noFill/>
          <a:ln>
            <a:noFill/>
          </a:ln>
        </p:spPr>
      </p:pic>
      <p:sp>
        <p:nvSpPr>
          <p:cNvPr id="400" name="Google Shape;400;p55"/>
          <p:cNvSpPr txBox="1"/>
          <p:nvPr/>
        </p:nvSpPr>
        <p:spPr>
          <a:xfrm>
            <a:off x="925000" y="2571750"/>
            <a:ext cx="4989000" cy="14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It was at this point, we decided to make the move to the backtrader library in python. This provided solutions to all of the above </a:t>
            </a:r>
            <a:r>
              <a:rPr lang="en-GB">
                <a:latin typeface="Lato"/>
                <a:ea typeface="Lato"/>
                <a:cs typeface="Lato"/>
                <a:sym typeface="Lato"/>
              </a:rPr>
              <a:t>problems as we will see. As well as provide some additional features such as:</a:t>
            </a:r>
            <a:endParaRPr>
              <a:latin typeface="Lato"/>
              <a:ea typeface="Lato"/>
              <a:cs typeface="Lato"/>
              <a:sym typeface="Lato"/>
            </a:endParaRPr>
          </a:p>
        </p:txBody>
      </p:sp>
      <p:sp>
        <p:nvSpPr>
          <p:cNvPr id="401" name="Google Shape;401;p55"/>
          <p:cNvSpPr txBox="1"/>
          <p:nvPr/>
        </p:nvSpPr>
        <p:spPr>
          <a:xfrm>
            <a:off x="925000" y="3684900"/>
            <a:ext cx="4678200" cy="121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Broker format (orders </a:t>
            </a:r>
            <a:r>
              <a:rPr lang="en-GB">
                <a:latin typeface="Lato"/>
                <a:ea typeface="Lato"/>
                <a:cs typeface="Lato"/>
                <a:sym typeface="Lato"/>
              </a:rPr>
              <a:t>have</a:t>
            </a:r>
            <a:r>
              <a:rPr lang="en-GB">
                <a:latin typeface="Lato"/>
                <a:ea typeface="Lato"/>
                <a:cs typeface="Lato"/>
                <a:sym typeface="Lato"/>
              </a:rPr>
              <a:t> to be placed).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Live  portfolio value.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Visual indication of buy/sell order placement.</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6"/>
          <p:cNvSpPr txBox="1"/>
          <p:nvPr>
            <p:ph type="title"/>
          </p:nvPr>
        </p:nvSpPr>
        <p:spPr>
          <a:xfrm>
            <a:off x="994825" y="1879725"/>
            <a:ext cx="7688700" cy="375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7000"/>
              <a:t>LIVE EXAMPLE</a:t>
            </a:r>
            <a:endParaRPr sz="7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7"/>
          <p:cNvSpPr txBox="1"/>
          <p:nvPr>
            <p:ph type="title"/>
          </p:nvPr>
        </p:nvSpPr>
        <p:spPr>
          <a:xfrm>
            <a:off x="0" y="-3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sp>
        <p:nvSpPr>
          <p:cNvPr id="412" name="Google Shape;412;p57"/>
          <p:cNvSpPr txBox="1"/>
          <p:nvPr>
            <p:ph idx="1" type="body"/>
          </p:nvPr>
        </p:nvSpPr>
        <p:spPr>
          <a:xfrm>
            <a:off x="774950" y="12296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rPr>
              <a:t>Backtesting on the top 100 stocks in the S&amp;P across a 3 week period on minute data, we produced the </a:t>
            </a:r>
            <a:r>
              <a:rPr lang="en-GB">
                <a:solidFill>
                  <a:srgbClr val="000000"/>
                </a:solidFill>
              </a:rPr>
              <a:t>following</a:t>
            </a:r>
            <a:r>
              <a:rPr lang="en-GB">
                <a:solidFill>
                  <a:srgbClr val="000000"/>
                </a:solidFill>
              </a:rPr>
              <a:t> results:</a:t>
            </a:r>
            <a:endParaRPr>
              <a:solidFill>
                <a:srgbClr val="000000"/>
              </a:solidFill>
            </a:endParaRPr>
          </a:p>
          <a:p>
            <a:pPr indent="-311150" lvl="0" marL="457200" rtl="0" algn="l">
              <a:lnSpc>
                <a:spcPct val="150000"/>
              </a:lnSpc>
              <a:spcBef>
                <a:spcPts val="1200"/>
              </a:spcBef>
              <a:spcAft>
                <a:spcPts val="0"/>
              </a:spcAft>
              <a:buClr>
                <a:srgbClr val="000000"/>
              </a:buClr>
              <a:buSzPts val="1300"/>
              <a:buChar char="●"/>
            </a:pPr>
            <a:r>
              <a:rPr lang="en-GB">
                <a:solidFill>
                  <a:srgbClr val="000000"/>
                </a:solidFill>
              </a:rPr>
              <a:t>-0.25% average total profit.</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GB">
                <a:solidFill>
                  <a:srgbClr val="000000"/>
                </a:solidFill>
              </a:rPr>
              <a:t>10 stocks that were profitable in all of the 3 weeks.</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GB">
                <a:solidFill>
                  <a:srgbClr val="000000"/>
                </a:solidFill>
              </a:rPr>
              <a:t>Highest </a:t>
            </a:r>
            <a:r>
              <a:rPr lang="en-GB">
                <a:solidFill>
                  <a:srgbClr val="000000"/>
                </a:solidFill>
              </a:rPr>
              <a:t>performer “NIO” with 12.6% profit over a 3 week period. Compared to negative buy and hold profit.</a:t>
            </a:r>
            <a:endParaRPr>
              <a:solidFill>
                <a:srgbClr val="000000"/>
              </a:solidFill>
            </a:endParaRPr>
          </a:p>
        </p:txBody>
      </p:sp>
      <p:pic>
        <p:nvPicPr>
          <p:cNvPr id="413" name="Google Shape;413;p57"/>
          <p:cNvPicPr preferRelativeResize="0"/>
          <p:nvPr/>
        </p:nvPicPr>
        <p:blipFill>
          <a:blip r:embed="rId3">
            <a:alphaModFix/>
          </a:blip>
          <a:stretch>
            <a:fillRect/>
          </a:stretch>
        </p:blipFill>
        <p:spPr>
          <a:xfrm>
            <a:off x="3004513" y="3178713"/>
            <a:ext cx="2619375" cy="1743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8"/>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Possible improvements</a:t>
            </a:r>
            <a:endParaRPr/>
          </a:p>
          <a:p>
            <a:pPr indent="0" lvl="0" marL="0" rtl="0" algn="l">
              <a:spcBef>
                <a:spcPts val="0"/>
              </a:spcBef>
              <a:spcAft>
                <a:spcPts val="0"/>
              </a:spcAft>
              <a:buNone/>
            </a:pPr>
            <a:r>
              <a:t/>
            </a:r>
            <a:endParaRPr/>
          </a:p>
        </p:txBody>
      </p:sp>
      <p:sp>
        <p:nvSpPr>
          <p:cNvPr id="419" name="Google Shape;419;p58"/>
          <p:cNvSpPr txBox="1"/>
          <p:nvPr>
            <p:ph idx="1" type="body"/>
          </p:nvPr>
        </p:nvSpPr>
        <p:spPr>
          <a:xfrm>
            <a:off x="674800" y="818875"/>
            <a:ext cx="7743300" cy="4139700"/>
          </a:xfrm>
          <a:prstGeom prst="rect">
            <a:avLst/>
          </a:prstGeom>
          <a:solidFill>
            <a:schemeClr val="lt1"/>
          </a:solidFill>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Char char="●"/>
            </a:pPr>
            <a:r>
              <a:rPr b="1" lang="en-GB">
                <a:solidFill>
                  <a:srgbClr val="000000"/>
                </a:solidFill>
              </a:rPr>
              <a:t>Access to tick by tick data </a:t>
            </a:r>
            <a:r>
              <a:rPr lang="en-GB">
                <a:solidFill>
                  <a:srgbClr val="000000"/>
                </a:solidFill>
              </a:rPr>
              <a:t>- much better </a:t>
            </a:r>
            <a:r>
              <a:rPr lang="en-GB">
                <a:solidFill>
                  <a:srgbClr val="000000"/>
                </a:solidFill>
              </a:rPr>
              <a:t>accuracy</a:t>
            </a:r>
            <a:r>
              <a:rPr lang="en-GB">
                <a:solidFill>
                  <a:srgbClr val="000000"/>
                </a:solidFill>
              </a:rPr>
              <a:t> in parameter estimates, less likely for market to change + unlikely that people can be reactive on such short intervals.</a:t>
            </a:r>
            <a:endParaRPr>
              <a:solidFill>
                <a:srgbClr val="000000"/>
              </a:solidFill>
            </a:endParaRPr>
          </a:p>
          <a:p>
            <a:pPr indent="-311150" lvl="0" marL="457200" rtl="0" algn="l">
              <a:spcBef>
                <a:spcPts val="0"/>
              </a:spcBef>
              <a:spcAft>
                <a:spcPts val="0"/>
              </a:spcAft>
              <a:buClr>
                <a:srgbClr val="000000"/>
              </a:buClr>
              <a:buSzPts val="1300"/>
              <a:buChar char="●"/>
            </a:pPr>
            <a:r>
              <a:rPr b="1" lang="en-GB">
                <a:solidFill>
                  <a:srgbClr val="000000"/>
                </a:solidFill>
              </a:rPr>
              <a:t>Change of model - </a:t>
            </a:r>
            <a:r>
              <a:rPr lang="en-GB">
                <a:solidFill>
                  <a:srgbClr val="000000"/>
                </a:solidFill>
              </a:rPr>
              <a:t>Incorporating </a:t>
            </a:r>
            <a:r>
              <a:rPr lang="en-GB">
                <a:solidFill>
                  <a:srgbClr val="000000"/>
                </a:solidFill>
              </a:rPr>
              <a:t>concepts</a:t>
            </a:r>
            <a:r>
              <a:rPr lang="en-GB">
                <a:solidFill>
                  <a:srgbClr val="000000"/>
                </a:solidFill>
              </a:rPr>
              <a:t> such as fractional brownian motion &amp; numerical techniques to accompany it + </a:t>
            </a:r>
            <a:r>
              <a:rPr lang="en-GB">
                <a:solidFill>
                  <a:srgbClr val="000000"/>
                </a:solidFill>
              </a:rPr>
              <a:t>building</a:t>
            </a:r>
            <a:r>
              <a:rPr lang="en-GB">
                <a:solidFill>
                  <a:srgbClr val="000000"/>
                </a:solidFill>
              </a:rPr>
              <a:t> </a:t>
            </a:r>
            <a:r>
              <a:rPr lang="en-GB">
                <a:solidFill>
                  <a:srgbClr val="000000"/>
                </a:solidFill>
              </a:rPr>
              <a:t>our own version of the Black-Scholes model.</a:t>
            </a:r>
            <a:endParaRPr>
              <a:solidFill>
                <a:srgbClr val="000000"/>
              </a:solidFill>
            </a:endParaRPr>
          </a:p>
          <a:p>
            <a:pPr indent="-311150" lvl="0" marL="457200" rtl="0" algn="l">
              <a:spcBef>
                <a:spcPts val="0"/>
              </a:spcBef>
              <a:spcAft>
                <a:spcPts val="0"/>
              </a:spcAft>
              <a:buClr>
                <a:srgbClr val="000000"/>
              </a:buClr>
              <a:buSzPts val="1300"/>
              <a:buChar char="●"/>
            </a:pPr>
            <a:r>
              <a:rPr b="1" lang="en-GB">
                <a:solidFill>
                  <a:srgbClr val="000000"/>
                </a:solidFill>
              </a:rPr>
              <a:t>Bayesian estimation techniques - </a:t>
            </a:r>
            <a:r>
              <a:rPr lang="en-GB">
                <a:solidFill>
                  <a:srgbClr val="000000"/>
                </a:solidFill>
              </a:rPr>
              <a:t>With something as complicated as the stock market, it may help to be able to incorporate prior information into our parameter estimates (help reduce the effect of noise).</a:t>
            </a:r>
            <a:endParaRPr>
              <a:solidFill>
                <a:srgbClr val="000000"/>
              </a:solidFill>
            </a:endParaRPr>
          </a:p>
          <a:p>
            <a:pPr indent="-311150" lvl="0" marL="457200" rtl="0" algn="l">
              <a:spcBef>
                <a:spcPts val="0"/>
              </a:spcBef>
              <a:spcAft>
                <a:spcPts val="0"/>
              </a:spcAft>
              <a:buClr>
                <a:srgbClr val="000000"/>
              </a:buClr>
              <a:buSzPts val="1300"/>
              <a:buChar char="●"/>
            </a:pPr>
            <a:r>
              <a:rPr b="1" lang="en-GB">
                <a:solidFill>
                  <a:srgbClr val="000000"/>
                </a:solidFill>
              </a:rPr>
              <a:t>More sophisticated change point detection - </a:t>
            </a:r>
            <a:r>
              <a:rPr lang="en-GB">
                <a:solidFill>
                  <a:srgbClr val="000000"/>
                </a:solidFill>
              </a:rPr>
              <a:t>Change points in reality are unlikely to be defined in the manner that we chose - finding a resolution to this would help inform our decisions better.</a:t>
            </a:r>
            <a:endParaRPr>
              <a:solidFill>
                <a:srgbClr val="000000"/>
              </a:solidFill>
            </a:endParaRPr>
          </a:p>
          <a:p>
            <a:pPr indent="-311150" lvl="0" marL="457200" rtl="0" algn="l">
              <a:spcBef>
                <a:spcPts val="0"/>
              </a:spcBef>
              <a:spcAft>
                <a:spcPts val="0"/>
              </a:spcAft>
              <a:buClr>
                <a:srgbClr val="000000"/>
              </a:buClr>
              <a:buSzPts val="1300"/>
              <a:buChar char="●"/>
            </a:pPr>
            <a:r>
              <a:rPr b="1" lang="en-GB">
                <a:solidFill>
                  <a:srgbClr val="000000"/>
                </a:solidFill>
              </a:rPr>
              <a:t>Maximising wins &amp; Minimising losses - </a:t>
            </a:r>
            <a:r>
              <a:rPr lang="en-GB">
                <a:solidFill>
                  <a:srgbClr val="000000"/>
                </a:solidFill>
              </a:rPr>
              <a:t>A more comprehensive rule set for trading would be much more effective even with the same model. I.e, once  a trade is significantly profitable we should execute and take profit rather than wait for the next change point. Similar concepts relating to stop losses/trailing stops can be applied.</a:t>
            </a:r>
            <a:endParaRPr>
              <a:solidFill>
                <a:srgbClr val="000000"/>
              </a:solidFill>
            </a:endParaRPr>
          </a:p>
          <a:p>
            <a:pPr indent="-311150" lvl="0" marL="457200" rtl="0" algn="l">
              <a:spcBef>
                <a:spcPts val="0"/>
              </a:spcBef>
              <a:spcAft>
                <a:spcPts val="0"/>
              </a:spcAft>
              <a:buClr>
                <a:srgbClr val="000000"/>
              </a:buClr>
              <a:buSzPts val="1300"/>
              <a:buChar char="●"/>
            </a:pPr>
            <a:r>
              <a:rPr b="1" lang="en-GB">
                <a:solidFill>
                  <a:srgbClr val="000000"/>
                </a:solidFill>
              </a:rPr>
              <a:t>Incorporating ML and A.I - </a:t>
            </a:r>
            <a:r>
              <a:rPr lang="en-GB">
                <a:solidFill>
                  <a:srgbClr val="000000"/>
                </a:solidFill>
              </a:rPr>
              <a:t>A hybrid strategy would likely work best and ML can even just be used to analyse and improve our existing strategy. </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9"/>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Machine learning  for trading</a:t>
            </a:r>
            <a:endParaRPr/>
          </a:p>
        </p:txBody>
      </p:sp>
      <p:sp>
        <p:nvSpPr>
          <p:cNvPr id="425" name="Google Shape;425;p59"/>
          <p:cNvSpPr txBox="1"/>
          <p:nvPr>
            <p:ph idx="1" type="body"/>
          </p:nvPr>
        </p:nvSpPr>
        <p:spPr>
          <a:xfrm>
            <a:off x="311700" y="1304875"/>
            <a:ext cx="8520600" cy="169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Although it </a:t>
            </a:r>
            <a:r>
              <a:rPr lang="en-GB">
                <a:solidFill>
                  <a:schemeClr val="dk2"/>
                </a:solidFill>
              </a:rPr>
              <a:t>wasn't</a:t>
            </a:r>
            <a:r>
              <a:rPr lang="en-GB">
                <a:solidFill>
                  <a:schemeClr val="dk2"/>
                </a:solidFill>
              </a:rPr>
              <a:t> possible to get a machine learning Ai to predict the parameters of the SDE without relying on the information that it is already brownian motion, we did use a machine learning </a:t>
            </a:r>
            <a:r>
              <a:rPr lang="en-GB">
                <a:solidFill>
                  <a:schemeClr val="dk2"/>
                </a:solidFill>
              </a:rPr>
              <a:t>algorithm to make trades given that there is a changepoint detected from our previous code. We also used a couple of other indicators like a simple moving average and a trend indicator. </a:t>
            </a:r>
            <a:endParaRPr>
              <a:solidFill>
                <a:schemeClr val="dk2"/>
              </a:solidFill>
            </a:endParaRPr>
          </a:p>
          <a:p>
            <a:pPr indent="0" lvl="0" marL="0" rtl="0" algn="l">
              <a:spcBef>
                <a:spcPts val="1200"/>
              </a:spcBef>
              <a:spcAft>
                <a:spcPts val="1200"/>
              </a:spcAft>
              <a:buNone/>
            </a:pPr>
            <a:r>
              <a:rPr lang="en-GB">
                <a:solidFill>
                  <a:schemeClr val="dk2"/>
                </a:solidFill>
              </a:rPr>
              <a:t>The code is outrageously long so I will give a brief description of how it works and explain some of the results we obtained</a:t>
            </a:r>
            <a:endParaRPr>
              <a:solidFill>
                <a:schemeClr val="dk2"/>
              </a:solidFill>
            </a:endParaRPr>
          </a:p>
        </p:txBody>
      </p:sp>
      <p:pic>
        <p:nvPicPr>
          <p:cNvPr id="426" name="Google Shape;426;p59"/>
          <p:cNvPicPr preferRelativeResize="0"/>
          <p:nvPr/>
        </p:nvPicPr>
        <p:blipFill>
          <a:blip r:embed="rId3">
            <a:alphaModFix/>
          </a:blip>
          <a:stretch>
            <a:fillRect/>
          </a:stretch>
        </p:blipFill>
        <p:spPr>
          <a:xfrm>
            <a:off x="978725" y="2954650"/>
            <a:ext cx="3171375" cy="1903374"/>
          </a:xfrm>
          <a:prstGeom prst="rect">
            <a:avLst/>
          </a:prstGeom>
          <a:noFill/>
          <a:ln>
            <a:noFill/>
          </a:ln>
        </p:spPr>
      </p:pic>
      <p:pic>
        <p:nvPicPr>
          <p:cNvPr id="427" name="Google Shape;427;p59"/>
          <p:cNvPicPr preferRelativeResize="0"/>
          <p:nvPr/>
        </p:nvPicPr>
        <p:blipFill>
          <a:blip r:embed="rId4">
            <a:alphaModFix/>
          </a:blip>
          <a:stretch>
            <a:fillRect/>
          </a:stretch>
        </p:blipFill>
        <p:spPr>
          <a:xfrm>
            <a:off x="4765300" y="2954650"/>
            <a:ext cx="2923403" cy="1903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0"/>
          <p:cNvSpPr txBox="1"/>
          <p:nvPr>
            <p:ph idx="1" type="body"/>
          </p:nvPr>
        </p:nvSpPr>
        <p:spPr>
          <a:xfrm>
            <a:off x="311700" y="1458600"/>
            <a:ext cx="8520600" cy="2226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GB">
                <a:solidFill>
                  <a:schemeClr val="dk2"/>
                </a:solidFill>
              </a:rPr>
              <a:t>Our machine </a:t>
            </a:r>
            <a:r>
              <a:rPr lang="en-GB">
                <a:solidFill>
                  <a:schemeClr val="dk2"/>
                </a:solidFill>
              </a:rPr>
              <a:t>learning</a:t>
            </a:r>
            <a:r>
              <a:rPr lang="en-GB">
                <a:solidFill>
                  <a:schemeClr val="dk2"/>
                </a:solidFill>
              </a:rPr>
              <a:t> uses a random forest. This means that they take the possible outcomes and form decision trees with various probabilities on the arcs and then average out the outcome of each decision in order to find the best decision.</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In the code we define all of the necessary indicators in a pandas dataframe, namely a trend and SMA over a few different horizons, and then the information converted into 1s and 0s from the change point </a:t>
            </a:r>
            <a:r>
              <a:rPr lang="en-GB">
                <a:solidFill>
                  <a:schemeClr val="dk2"/>
                </a:solidFill>
              </a:rPr>
              <a:t>detection</a:t>
            </a:r>
            <a:r>
              <a:rPr lang="en-GB">
                <a:solidFill>
                  <a:schemeClr val="dk2"/>
                </a:solidFill>
              </a:rPr>
              <a:t> algorithm as before</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We created a predict function </a:t>
            </a:r>
            <a:r>
              <a:rPr lang="en-GB">
                <a:solidFill>
                  <a:schemeClr val="dk2"/>
                </a:solidFill>
              </a:rPr>
              <a:t>which takes a training set of data and a testing set of data and then ran the ML.</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The ML looks at the outcomes of the training set given the information we provided to it, attempts to find patterns and then uses that to make predictions based on the information it has on the test set in real time </a:t>
            </a:r>
            <a:endParaRPr>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Outcomes</a:t>
            </a:r>
            <a:endParaRPr/>
          </a:p>
        </p:txBody>
      </p:sp>
      <p:sp>
        <p:nvSpPr>
          <p:cNvPr id="438" name="Google Shape;438;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chemeClr val="dk2"/>
                </a:solidFill>
              </a:rPr>
              <a:t>We wanted to see the </a:t>
            </a:r>
            <a:r>
              <a:rPr lang="en-GB">
                <a:solidFill>
                  <a:schemeClr val="dk2"/>
                </a:solidFill>
              </a:rPr>
              <a:t>difference</a:t>
            </a:r>
            <a:r>
              <a:rPr lang="en-GB">
                <a:solidFill>
                  <a:schemeClr val="dk2"/>
                </a:solidFill>
              </a:rPr>
              <a:t> between using just a simple moving average and a trend indicator and then those two combined with the reverse point indicator.</a:t>
            </a:r>
            <a:endParaRPr>
              <a:solidFill>
                <a:schemeClr val="dk2"/>
              </a:solidFill>
            </a:endParaRPr>
          </a:p>
          <a:p>
            <a:pPr indent="0" lvl="0" marL="0" rtl="0" algn="l">
              <a:spcBef>
                <a:spcPts val="1200"/>
              </a:spcBef>
              <a:spcAft>
                <a:spcPts val="0"/>
              </a:spcAft>
              <a:buNone/>
            </a:pPr>
            <a:r>
              <a:rPr lang="en-GB">
                <a:solidFill>
                  <a:schemeClr val="dk2"/>
                </a:solidFill>
              </a:rPr>
              <a:t>Upon testing with just the SMA and the trend we found that the algorithm makes the </a:t>
            </a:r>
            <a:r>
              <a:rPr lang="en-GB">
                <a:solidFill>
                  <a:schemeClr val="dk2"/>
                </a:solidFill>
              </a:rPr>
              <a:t>right</a:t>
            </a:r>
            <a:r>
              <a:rPr lang="en-GB">
                <a:solidFill>
                  <a:schemeClr val="dk2"/>
                </a:solidFill>
              </a:rPr>
              <a:t> decision of up or down between 51% and 53% of the time on </a:t>
            </a:r>
            <a:r>
              <a:rPr lang="en-GB">
                <a:solidFill>
                  <a:schemeClr val="dk2"/>
                </a:solidFill>
              </a:rPr>
              <a:t>the</a:t>
            </a:r>
            <a:r>
              <a:rPr lang="en-GB">
                <a:solidFill>
                  <a:schemeClr val="dk2"/>
                </a:solidFill>
              </a:rPr>
              <a:t> s&amp;p 500, this is pretty much equivalent to just waking up every day and trading randomly as the s&amp;p 500 goes up around 53% of days</a:t>
            </a:r>
            <a:endParaRPr>
              <a:solidFill>
                <a:schemeClr val="dk2"/>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1200"/>
              </a:spcAft>
              <a:buNone/>
            </a:pPr>
            <a:r>
              <a:rPr lang="en-GB">
                <a:solidFill>
                  <a:schemeClr val="dk2"/>
                </a:solidFill>
              </a:rPr>
              <a:t>With the change point indicator included we found that it made the correct decision up to 57% of the time which </a:t>
            </a:r>
            <a:r>
              <a:rPr lang="en-GB">
                <a:solidFill>
                  <a:schemeClr val="dk2"/>
                </a:solidFill>
              </a:rPr>
              <a:t>although</a:t>
            </a:r>
            <a:r>
              <a:rPr lang="en-GB">
                <a:solidFill>
                  <a:schemeClr val="dk2"/>
                </a:solidFill>
              </a:rPr>
              <a:t> small, is a </a:t>
            </a:r>
            <a:r>
              <a:rPr lang="en-GB">
                <a:solidFill>
                  <a:schemeClr val="dk2"/>
                </a:solidFill>
              </a:rPr>
              <a:t>tangible</a:t>
            </a:r>
            <a:r>
              <a:rPr lang="en-GB">
                <a:solidFill>
                  <a:schemeClr val="dk2"/>
                </a:solidFill>
              </a:rPr>
              <a:t> increase.</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idx="1" type="body"/>
          </p:nvPr>
        </p:nvSpPr>
        <p:spPr>
          <a:xfrm>
            <a:off x="311700" y="1429900"/>
            <a:ext cx="8520600" cy="1949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Clr>
                <a:schemeClr val="dk2"/>
              </a:buClr>
              <a:buSzPts val="1300"/>
              <a:buChar char="●"/>
            </a:pPr>
            <a:r>
              <a:rPr lang="en-GB">
                <a:solidFill>
                  <a:schemeClr val="dk2"/>
                </a:solidFill>
              </a:rPr>
              <a:t>This model is only accurate if we have pre determined external factors affecting the stock price and we know exactly how they will affect the model whether that be a positive or negative affect.</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This </a:t>
            </a:r>
            <a:r>
              <a:rPr lang="en-GB">
                <a:solidFill>
                  <a:schemeClr val="dk2"/>
                </a:solidFill>
              </a:rPr>
              <a:t>isn't</a:t>
            </a:r>
            <a:r>
              <a:rPr lang="en-GB">
                <a:solidFill>
                  <a:schemeClr val="dk2"/>
                </a:solidFill>
              </a:rPr>
              <a:t> very realistic in the majority of cases, but we can usually </a:t>
            </a:r>
            <a:r>
              <a:rPr lang="en-GB">
                <a:solidFill>
                  <a:schemeClr val="dk2"/>
                </a:solidFill>
              </a:rPr>
              <a:t>take a guess at how the model will be affected by external factors if we know roughly where they are.</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If we don't know where they will be, we can make a guess of the rate they appear and draw from an exponential distribution to give us a better estimate.</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This is what we do on the next slide ( This is input for completeness, after this section we move to python for better packages and faster code)</a:t>
            </a:r>
            <a:endParaRPr>
              <a:solidFill>
                <a:schemeClr val="dk2"/>
              </a:solidFill>
            </a:endParaRPr>
          </a:p>
        </p:txBody>
      </p:sp>
      <p:sp>
        <p:nvSpPr>
          <p:cNvPr id="114" name="Google Shape;114;p17"/>
          <p:cNvSpPr txBox="1"/>
          <p:nvPr/>
        </p:nvSpPr>
        <p:spPr>
          <a:xfrm>
            <a:off x="192725" y="53525"/>
            <a:ext cx="56427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Lato"/>
                <a:ea typeface="Lato"/>
                <a:cs typeface="Lato"/>
                <a:sym typeface="Lato"/>
              </a:rPr>
              <a:t>Moving to random change points</a:t>
            </a:r>
            <a:endParaRPr b="1" sz="1800">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Explanation</a:t>
            </a:r>
            <a:endParaRPr/>
          </a:p>
        </p:txBody>
      </p:sp>
      <p:sp>
        <p:nvSpPr>
          <p:cNvPr id="444" name="Google Shape;444;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Although 57% doesn’t seem very large it is worth </a:t>
            </a:r>
            <a:r>
              <a:rPr lang="en-GB">
                <a:solidFill>
                  <a:schemeClr val="dk2"/>
                </a:solidFill>
              </a:rPr>
              <a:t>remembering</a:t>
            </a:r>
            <a:r>
              <a:rPr lang="en-GB">
                <a:solidFill>
                  <a:schemeClr val="dk2"/>
                </a:solidFill>
              </a:rPr>
              <a:t> that we are purely drawing from stock price data so in general, this is considered good given our information</a:t>
            </a:r>
            <a:endParaRPr>
              <a:solidFill>
                <a:schemeClr val="dk2"/>
              </a:solidFill>
            </a:endParaRPr>
          </a:p>
          <a:p>
            <a:pPr indent="0" lvl="0" marL="0" rtl="0" algn="l">
              <a:spcBef>
                <a:spcPts val="1200"/>
              </a:spcBef>
              <a:spcAft>
                <a:spcPts val="0"/>
              </a:spcAft>
              <a:buNone/>
            </a:pPr>
            <a:r>
              <a:rPr lang="en-GB">
                <a:solidFill>
                  <a:schemeClr val="dk2"/>
                </a:solidFill>
              </a:rPr>
              <a:t>The reason why it may seem lower than expected is due to the fact that there </a:t>
            </a:r>
            <a:r>
              <a:rPr lang="en-GB">
                <a:solidFill>
                  <a:schemeClr val="dk2"/>
                </a:solidFill>
              </a:rPr>
              <a:t>aren't</a:t>
            </a:r>
            <a:r>
              <a:rPr lang="en-GB">
                <a:solidFill>
                  <a:schemeClr val="dk2"/>
                </a:solidFill>
              </a:rPr>
              <a:t> enough reverse points for it to learn from. Inside the test data there are potentially less than 100 reverse  points which is a fair amount, but not enough to rigorously learn from.</a:t>
            </a:r>
            <a:endParaRPr>
              <a:solidFill>
                <a:schemeClr val="dk2"/>
              </a:solidFill>
            </a:endParaRPr>
          </a:p>
          <a:p>
            <a:pPr indent="0" lvl="0" marL="0" rtl="0" algn="l">
              <a:spcBef>
                <a:spcPts val="1200"/>
              </a:spcBef>
              <a:spcAft>
                <a:spcPts val="1200"/>
              </a:spcAft>
              <a:buNone/>
            </a:pPr>
            <a:r>
              <a:rPr lang="en-GB">
                <a:solidFill>
                  <a:schemeClr val="dk2"/>
                </a:solidFill>
              </a:rPr>
              <a:t>Also the fact that we are still modelling change points by GBM but we are taking daily data over the last 40 years is a massive issue, the GBM only really applies to small intervals </a:t>
            </a:r>
            <a:r>
              <a:rPr lang="en-GB">
                <a:solidFill>
                  <a:schemeClr val="dk2"/>
                </a:solidFill>
              </a:rPr>
              <a:t>which</a:t>
            </a:r>
            <a:r>
              <a:rPr lang="en-GB">
                <a:solidFill>
                  <a:schemeClr val="dk2"/>
                </a:solidFill>
              </a:rPr>
              <a:t> this is not at all</a:t>
            </a:r>
            <a:endParaRPr>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Where to go from here</a:t>
            </a:r>
            <a:endParaRPr/>
          </a:p>
        </p:txBody>
      </p:sp>
      <p:sp>
        <p:nvSpPr>
          <p:cNvPr id="450" name="Google Shape;450;p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Ideally for a machine learning algorithm we would need minute or second data over a long period of time to be able to detect more reverse points and much more accurately </a:t>
            </a:r>
            <a:r>
              <a:rPr lang="en-GB">
                <a:solidFill>
                  <a:schemeClr val="dk2"/>
                </a:solidFill>
              </a:rPr>
              <a:t>model</a:t>
            </a:r>
            <a:r>
              <a:rPr lang="en-GB">
                <a:solidFill>
                  <a:schemeClr val="dk2"/>
                </a:solidFill>
              </a:rPr>
              <a:t> with a gbm</a:t>
            </a:r>
            <a:endParaRPr>
              <a:solidFill>
                <a:schemeClr val="dk2"/>
              </a:solidFill>
            </a:endParaRPr>
          </a:p>
          <a:p>
            <a:pPr indent="0" lvl="0" marL="0" rtl="0" algn="l">
              <a:spcBef>
                <a:spcPts val="1200"/>
              </a:spcBef>
              <a:spcAft>
                <a:spcPts val="0"/>
              </a:spcAft>
              <a:buNone/>
            </a:pPr>
            <a:r>
              <a:rPr lang="en-GB">
                <a:solidFill>
                  <a:schemeClr val="dk2"/>
                </a:solidFill>
              </a:rPr>
              <a:t>As an extension, it might be a good idea to try and model behaviour rather than stock price. As we know </a:t>
            </a:r>
            <a:r>
              <a:rPr lang="en-GB">
                <a:solidFill>
                  <a:schemeClr val="dk2"/>
                </a:solidFill>
              </a:rPr>
              <a:t>stock</a:t>
            </a:r>
            <a:r>
              <a:rPr lang="en-GB">
                <a:solidFill>
                  <a:schemeClr val="dk2"/>
                </a:solidFill>
              </a:rPr>
              <a:t> price is a function of the portfolios that are involved, it makes a lot of sense to model the behaviour of the people who own the portfolios to attempt to predict stock movement.</a:t>
            </a:r>
            <a:endParaRPr>
              <a:solidFill>
                <a:schemeClr val="dk2"/>
              </a:solidFill>
            </a:endParaRPr>
          </a:p>
          <a:p>
            <a:pPr indent="0" lvl="0" marL="0" rtl="0" algn="l">
              <a:spcBef>
                <a:spcPts val="1200"/>
              </a:spcBef>
              <a:spcAft>
                <a:spcPts val="1200"/>
              </a:spcAft>
              <a:buNone/>
            </a:pPr>
            <a:r>
              <a:rPr lang="en-GB">
                <a:solidFill>
                  <a:schemeClr val="dk2"/>
                </a:solidFill>
              </a:rPr>
              <a:t> </a:t>
            </a:r>
            <a:endParaRPr>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4"/>
          <p:cNvSpPr txBox="1"/>
          <p:nvPr>
            <p:ph type="title"/>
          </p:nvPr>
        </p:nvSpPr>
        <p:spPr>
          <a:xfrm>
            <a:off x="2776500" y="2023375"/>
            <a:ext cx="35910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Thanks for </a:t>
            </a:r>
            <a:r>
              <a:rPr lang="en-GB"/>
              <a:t>listening!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507525" y="638375"/>
            <a:ext cx="6142151" cy="3237725"/>
          </a:xfrm>
          <a:prstGeom prst="rect">
            <a:avLst/>
          </a:prstGeom>
          <a:noFill/>
          <a:ln>
            <a:noFill/>
          </a:ln>
        </p:spPr>
      </p:pic>
      <p:pic>
        <p:nvPicPr>
          <p:cNvPr id="120" name="Google Shape;120;p18"/>
          <p:cNvPicPr preferRelativeResize="0"/>
          <p:nvPr/>
        </p:nvPicPr>
        <p:blipFill>
          <a:blip r:embed="rId4">
            <a:alphaModFix/>
          </a:blip>
          <a:stretch>
            <a:fillRect/>
          </a:stretch>
        </p:blipFill>
        <p:spPr>
          <a:xfrm>
            <a:off x="330375" y="3746600"/>
            <a:ext cx="6496451" cy="122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9"/>
          <p:cNvPicPr preferRelativeResize="0"/>
          <p:nvPr/>
        </p:nvPicPr>
        <p:blipFill>
          <a:blip r:embed="rId3">
            <a:alphaModFix/>
          </a:blip>
          <a:stretch>
            <a:fillRect/>
          </a:stretch>
        </p:blipFill>
        <p:spPr>
          <a:xfrm>
            <a:off x="152400" y="607325"/>
            <a:ext cx="6693926" cy="409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180725" y="618675"/>
            <a:ext cx="6449249" cy="412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259950" y="508775"/>
            <a:ext cx="6822999" cy="4297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